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Helvetica Neue Light"/>
      <p:regular r:id="rId71"/>
      <p:bold r:id="rId72"/>
      <p:italic r:id="rId73"/>
      <p:boldItalic r:id="rId74"/>
    </p:embeddedFont>
    <p:embeddedFont>
      <p:font typeface="DM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Light-italic.fntdata"/><Relationship Id="rId72" Type="http://schemas.openxmlformats.org/officeDocument/2006/relationships/font" Target="fonts/HelveticaNeueLight-bold.fntdata"/><Relationship Id="rId31" Type="http://schemas.openxmlformats.org/officeDocument/2006/relationships/slide" Target="slides/slide24.xml"/><Relationship Id="rId75" Type="http://schemas.openxmlformats.org/officeDocument/2006/relationships/font" Target="fonts/DMSans-regular.fntdata"/><Relationship Id="rId30" Type="http://schemas.openxmlformats.org/officeDocument/2006/relationships/slide" Target="slides/slide23.xml"/><Relationship Id="rId74" Type="http://schemas.openxmlformats.org/officeDocument/2006/relationships/font" Target="fonts/HelveticaNeueLight-boldItalic.fntdata"/><Relationship Id="rId33" Type="http://schemas.openxmlformats.org/officeDocument/2006/relationships/slide" Target="slides/slide26.xml"/><Relationship Id="rId77" Type="http://schemas.openxmlformats.org/officeDocument/2006/relationships/font" Target="fonts/DMSans-italic.fntdata"/><Relationship Id="rId32" Type="http://schemas.openxmlformats.org/officeDocument/2006/relationships/slide" Target="slides/slide25.xml"/><Relationship Id="rId76" Type="http://schemas.openxmlformats.org/officeDocument/2006/relationships/font" Target="fonts/DMSans-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DMSans-boldItalic.fntdata"/><Relationship Id="rId71" Type="http://schemas.openxmlformats.org/officeDocument/2006/relationships/font" Target="fonts/HelveticaNeueLight-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2b0f922e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2b0f922e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2b0f922e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2b0f922e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T asks Ss if anyone has experience as a software developer or network administrator. If someone does, T may ask if they agree with the information in the text. T may also ask follow-up questions to practice Wh-questions:</a:t>
            </a:r>
            <a:br>
              <a:rPr lang="es">
                <a:latin typeface="DM Sans"/>
                <a:ea typeface="DM Sans"/>
                <a:cs typeface="DM Sans"/>
                <a:sym typeface="DM Sans"/>
              </a:rPr>
            </a:br>
            <a:r>
              <a:rPr lang="es">
                <a:latin typeface="DM Sans"/>
                <a:ea typeface="DM Sans"/>
                <a:cs typeface="DM Sans"/>
                <a:sym typeface="DM Sans"/>
              </a:rPr>
              <a:t>Where did you study?</a:t>
            </a:r>
            <a:br>
              <a:rPr lang="es">
                <a:latin typeface="DM Sans"/>
                <a:ea typeface="DM Sans"/>
                <a:cs typeface="DM Sans"/>
                <a:sym typeface="DM Sans"/>
              </a:rPr>
            </a:br>
            <a:r>
              <a:rPr lang="es">
                <a:latin typeface="DM Sans"/>
                <a:ea typeface="DM Sans"/>
                <a:cs typeface="DM Sans"/>
                <a:sym typeface="DM Sans"/>
              </a:rPr>
              <a:t>When did you graduate?</a:t>
            </a:r>
            <a:br>
              <a:rPr lang="es">
                <a:latin typeface="DM Sans"/>
                <a:ea typeface="DM Sans"/>
                <a:cs typeface="DM Sans"/>
                <a:sym typeface="DM Sans"/>
              </a:rPr>
            </a:br>
            <a:r>
              <a:rPr lang="es">
                <a:latin typeface="DM Sans"/>
                <a:ea typeface="DM Sans"/>
                <a:cs typeface="DM Sans"/>
                <a:sym typeface="DM Sans"/>
              </a:rPr>
              <a:t>Where do/did you work?</a:t>
            </a:r>
            <a:br>
              <a:rPr lang="es">
                <a:latin typeface="DM Sans"/>
                <a:ea typeface="DM Sans"/>
                <a:cs typeface="DM Sans"/>
                <a:sym typeface="DM Sans"/>
              </a:rPr>
            </a:b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2b0f922e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2b0f922e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Ss are required to remember the texts dealt with before to complete this task. Answers are provided in the next slide.</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2b0f922e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2b0f922e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AutoNum type="arabicPeriod"/>
            </a:pPr>
            <a:r>
              <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2b0f922e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2b0f922e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solidFill>
                  <a:schemeClr val="dk1"/>
                </a:solidFill>
                <a:latin typeface="DM Sans"/>
                <a:ea typeface="DM Sans"/>
                <a:cs typeface="DM Sans"/>
                <a:sym typeface="DM Sans"/>
              </a:rPr>
              <a:t>This is a mere enumeration of different job positions. Ss are not required to learn all of them at this stage, but they can trigger conversation or be of interest for the group, depending on their profiles and language level.</a:t>
            </a:r>
            <a:endParaRPr>
              <a:solidFill>
                <a:schemeClr val="dk1"/>
              </a:solidFill>
              <a:latin typeface="DM Sans"/>
              <a:ea typeface="DM Sans"/>
              <a:cs typeface="DM Sans"/>
              <a:sym typeface="DM Sans"/>
            </a:endParaRPr>
          </a:p>
          <a:p>
            <a:pPr indent="-298450" lvl="0" marL="457200" rtl="0" algn="l">
              <a:lnSpc>
                <a:spcPct val="115000"/>
              </a:lnSpc>
              <a:spcBef>
                <a:spcPts val="1200"/>
              </a:spcBef>
              <a:spcAft>
                <a:spcPts val="0"/>
              </a:spcAft>
              <a:buClr>
                <a:schemeClr val="dk1"/>
              </a:buClr>
              <a:buSzPts val="1100"/>
              <a:buAutoNum type="arabicPeriod"/>
            </a:pPr>
            <a:r>
              <a:rPr lang="es">
                <a:solidFill>
                  <a:schemeClr val="dk1"/>
                </a:solidFill>
                <a:latin typeface="DM Sans"/>
                <a:ea typeface="DM Sans"/>
                <a:cs typeface="DM Sans"/>
                <a:sym typeface="DM Sans"/>
              </a:rPr>
              <a:t>Software Developer/Engineer: Develop and maintain software applications, write code, and perform debugging and testing.</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Systems Analyst: Analyze and evaluate existing computer systems and design new systems to meet organizational needs.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Network Administrator: Manage and maintain an organization's computer networks, including hardware, software, and security.</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Database Administrator: Design, implement, and maintain databases to ensure data integrity, security, and accessibility.</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IT Project Manager: Plan, coordinate, and oversee IT projects, ensuring they are completed within budget and on schedule.</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Cybersecurity Analyst: Monitor, detect, and respond to security breaches, implement security measures, and develop incident response plans.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Cloud Architect: Design and oversee the implementation of cloud computing solutions, including infrastructure and application migration.</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Data Scientist: Analyze complex datasets, develop statistical models, and provide insights and recommendations to drive business decisions.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UX/UI Designer: Create user-friendly interfaces and experiences for software applications, websites, and other digital platforms.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IT Consultant: Provide expert advice and guidance to organizations on technology strategy, implementation, and optimization.</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Systems Administrator: Install, configure, and maintain computer systems and servers, including troubleshooting and technical support.</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DevOps Engineer: Streamline software development and operations by implementing automation, continuous integration, and deployment processes.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IT Support Specialist: Provide technical assistance and support to end-users, troubleshoot hardware and software issues, and maintain IT infrastructure.</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Data Analyst: Collect, analyze, and interpret data to identify trends, patterns, and insights for business improvement.</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AI/Machine Learning Engineer: Develop and deploy artificial intelligence and machine learning models for various applications and industries.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IT Security Manager: Develop and implement security policies, procedures, and controls to protect organizational data and systems.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IT Trainer: Provide training and education to employees on new technologies, software applications, and IT best practices.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Mobile App Developer: Design and develop mobile applications for iOS and Android platforms.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IT Auditor: Evaluate an organization's IT systems and processes to ensure compliance, risk management, and operational efficiency.</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latin typeface="DM Sans"/>
                <a:ea typeface="DM Sans"/>
                <a:cs typeface="DM Sans"/>
                <a:sym typeface="DM Sans"/>
              </a:rPr>
              <a:t>Data Engineer: Build and maintain data pipelines, data warehouses, and data infrastructure to support data analysis and reporting.</a:t>
            </a:r>
            <a:endParaRPr>
              <a:solidFill>
                <a:schemeClr val="dk1"/>
              </a:solidFill>
              <a:latin typeface="DM Sans"/>
              <a:ea typeface="DM Sans"/>
              <a:cs typeface="DM Sans"/>
              <a:sym typeface="DM Sans"/>
            </a:endParaRPr>
          </a:p>
          <a:p>
            <a:pPr indent="0" lvl="0" marL="0" rtl="0" algn="l">
              <a:spcBef>
                <a:spcPts val="120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a:t>
            </a:r>
            <a:endParaRPr>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102a72566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5102a7256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102a7256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102a7256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10234e5c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10234e5c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Ss are sent to breakout rooms. There should be 4 groups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T visits the groups to make sure they have the answer, help with the reading and clarify meaning before reading the riddles for the whole class</a:t>
            </a: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2b0f922e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2b0f922e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Riddle 1: Answer: Software Developer</a:t>
            </a:r>
            <a:endParaRPr/>
          </a:p>
          <a:p>
            <a:pPr indent="0" lvl="0" marL="0" rtl="0" algn="l">
              <a:lnSpc>
                <a:spcPct val="115000"/>
              </a:lnSpc>
              <a:spcBef>
                <a:spcPts val="1200"/>
              </a:spcBef>
              <a:spcAft>
                <a:spcPts val="0"/>
              </a:spcAft>
              <a:buClr>
                <a:schemeClr val="dk1"/>
              </a:buClr>
              <a:buSzPts val="1100"/>
              <a:buFont typeface="Arial"/>
              <a:buNone/>
            </a:pPr>
            <a:r>
              <a:rPr lang="es"/>
              <a:t>Riddle 2: Answer: Network Administrator</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2b0f922e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52b0f922e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Riddle 3: Answer: IT Support Specialist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Riddle 4: Answer: Web Developer</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Remember that all lessons are recorded.</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2b0f922e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2b0f922e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Riddle 5: Answer: Data Analyst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Riddle 6: Answer: Systems Administrator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2b0f922e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2b0f922e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Riddle 7: Answer: Information Security Analyst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Riddle 8: Answer: User Experience (UX) Designer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2b0f922e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2b0f922e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10234e5c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510234e5c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2b0f922e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2b0f922e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Ss match the skills to their definitions. There’s one slide for soft skills and one for hard skills.</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52b0f922e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52b0f922e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As follow up questions, T asks Ss to write using the chat or opening the mic about their own skills and the importance their assign to each element in the group. Weaker groups may answer in Spanish, but encourage Ss to use the target vocabulary in English</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2b0f922ec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2b0f922ec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Ss match the skills to their definitions.</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2b0f922e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2b0f922e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Ss match the skills to their definitions.</a:t>
            </a:r>
            <a:endParaRPr>
              <a:solidFill>
                <a:schemeClr val="dk1"/>
              </a:solidFill>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52e0d1d322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52e0d1d322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2e0d1d32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2e0d1d32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52e0d1d32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52e0d1d32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52e0d1d32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52e0d1d32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s">
                <a:solidFill>
                  <a:schemeClr val="dk1"/>
                </a:solidFill>
              </a:rPr>
              <a:t>creative and visually-oriented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strong eye for aesthetic and layout design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understanding of UX/UI design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knowledge of web design principles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Great communication skills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Riddle 8: Answer: User Experience (UX) Designer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52e0d1d32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52e0d1d32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s">
                <a:solidFill>
                  <a:schemeClr val="dk1"/>
                </a:solidFill>
              </a:rPr>
              <a:t>backend software developer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strong problem-solving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analytical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continuous learning and adaptation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collaboration skills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Riddle 8: Answer: User Experience (UX) Designer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2e0d1d322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52e0d1d322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Ss are expected to work independently in their texts. The complexity of their productions and the amount of information they include can be adapted to their level of English.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Riddle 8: Answer: User Experience (UX) Designer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4d331969a2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4d331969a2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510234e5c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510234e5c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52e0d1d322_1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252e0d1d322_1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52e0d1d322_1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252e0d1d322_1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52e0d1d322_1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252e0d1d322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52e0d1d322_1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52e0d1d322_1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5c451c90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55c451c90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Each weekly plan includes 2 classes. In the second class, the focus is written work only.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52e0d1d322_1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52e0d1d322_1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7a663cd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7a663cd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52e0d1d322_1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252e0d1d322_1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52e0d1d322_1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252e0d1d322_1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52e0d1d322_1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252e0d1d322_1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7a663cdf9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267a663cdf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d1adb5c5f2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2d1adb5c5f2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d1adb5c5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2d1adb5c5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d1adb5c5f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d1adb5c5f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T gives some time for Ss to go back to the content of the module and do some revision before the test</a:t>
            </a:r>
            <a:endParaRPr>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If there are no more questions and there’s still time, some tasks of the ON DEMAND section can be covered in class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d1adb5c5f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2d1adb5c5f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2e0d1d322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52e0d1d322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d1adb5c5f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d1adb5c5f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d1adb5c5f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d1adb5c5f2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d1adb5c5f2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2d1adb5c5f2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d1adb5c5f2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2d1adb5c5f2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d1adb5c5f2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2d1adb5c5f2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d1adb5c5f2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2d1adb5c5f2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d1adb5c5f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2d1adb5c5f2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Animation included to show the correct answer T provides the example if Ss don’t come up with it.</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d1adb5c5f2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2d1adb5c5f2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d1adb5c5f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d1adb5c5f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d1adb5c5f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2d1adb5c5f2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b9ed2410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4b9ed2410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d1adb5c5f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2d1adb5c5f2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d1adb5c5f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2d1adb5c5f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d1adb5c5f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d1adb5c5f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Students will receive a Quiz to self-assess their knowledge of language and grammar so far. They may do it in class or T can ask them to do it as an After-Class activity.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d1adb5c5f2_0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2d1adb5c5f2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b9ed24108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b9ed24108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e8c2f79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e8c2f79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Ss brainstorm collaboratively naming job positions in English. If a Ss answers in Spanish, T invites other Ss to contribute the name in English.</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0525c38e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0525c38e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T copies these questions in the chat so that they are available for Ss as they read the texts in the next slide. </a:t>
            </a:r>
            <a:br>
              <a:rPr lang="es">
                <a:latin typeface="DM Sans"/>
                <a:ea typeface="DM Sans"/>
                <a:cs typeface="DM Sans"/>
                <a:sym typeface="DM Sans"/>
              </a:rPr>
            </a:b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 name="Google Shape;44;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 name="Google Shape;5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6" name="Google Shape;56;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7" name="Google Shape;5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sp>
        <p:nvSpPr>
          <p:cNvPr id="62" name="Google Shape;62;p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3" name="Google Shape;63;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4" name="Google Shape;6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2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7" name="Google Shape;6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1" name="Google Shape;71;p2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2" name="Google Shape;72;p2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3" name="Google Shape;7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2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76" name="Google Shape;7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9" name="Google Shape;79;p2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80" name="Google Shape;8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7" name="Shape 97"/>
        <p:cNvGrpSpPr/>
        <p:nvPr/>
      </p:nvGrpSpPr>
      <p:grpSpPr>
        <a:xfrm>
          <a:off x="0" y="0"/>
          <a:ext cx="0" cy="0"/>
          <a:chOff x="0" y="0"/>
          <a:chExt cx="0" cy="0"/>
        </a:xfrm>
      </p:grpSpPr>
      <p:sp>
        <p:nvSpPr>
          <p:cNvPr id="98" name="Google Shape;98;p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 name="Google Shape;99;p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00" name="Google Shape;100;p3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5" name="Google Shape;105;p3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3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3" name="Shape 113"/>
        <p:cNvGrpSpPr/>
        <p:nvPr/>
      </p:nvGrpSpPr>
      <p:grpSpPr>
        <a:xfrm>
          <a:off x="0" y="0"/>
          <a:ext cx="0" cy="0"/>
          <a:chOff x="0" y="0"/>
          <a:chExt cx="0" cy="0"/>
        </a:xfrm>
      </p:grpSpPr>
      <p:pic>
        <p:nvPicPr>
          <p:cNvPr id="114" name="Google Shape;114;p3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id="118" name="Google Shape;118;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3" name="Google Shape;123;p4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124" name="Shape 124"/>
        <p:cNvGrpSpPr/>
        <p:nvPr/>
      </p:nvGrpSpPr>
      <p:grpSpPr>
        <a:xfrm>
          <a:off x="0" y="0"/>
          <a:ext cx="0" cy="0"/>
          <a:chOff x="0" y="0"/>
          <a:chExt cx="0" cy="0"/>
        </a:xfrm>
      </p:grpSpPr>
      <p:pic>
        <p:nvPicPr>
          <p:cNvPr id="125" name="Google Shape;125;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6" name="Google Shape;126;p4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4325" lvl="1" marL="914400" algn="l">
              <a:lnSpc>
                <a:spcPct val="115000"/>
              </a:lnSpc>
              <a:spcBef>
                <a:spcPts val="0"/>
              </a:spcBef>
              <a:spcAft>
                <a:spcPts val="0"/>
              </a:spcAft>
              <a:buSzPts val="1350"/>
              <a:buChar char="○"/>
              <a:defRPr/>
            </a:lvl2pPr>
            <a:lvl3pPr indent="-314325" lvl="2" marL="1371600" algn="l">
              <a:lnSpc>
                <a:spcPct val="115000"/>
              </a:lnSpc>
              <a:spcBef>
                <a:spcPts val="0"/>
              </a:spcBef>
              <a:spcAft>
                <a:spcPts val="0"/>
              </a:spcAft>
              <a:buSzPts val="1350"/>
              <a:buChar char="■"/>
              <a:defRPr/>
            </a:lvl3pPr>
            <a:lvl4pPr indent="-314325" lvl="3" marL="1828800" algn="l">
              <a:lnSpc>
                <a:spcPct val="115000"/>
              </a:lnSpc>
              <a:spcBef>
                <a:spcPts val="0"/>
              </a:spcBef>
              <a:spcAft>
                <a:spcPts val="0"/>
              </a:spcAft>
              <a:buSzPts val="1350"/>
              <a:buChar char="●"/>
              <a:defRPr/>
            </a:lvl4pPr>
            <a:lvl5pPr indent="-314325" lvl="4" marL="2286000" algn="l">
              <a:lnSpc>
                <a:spcPct val="115000"/>
              </a:lnSpc>
              <a:spcBef>
                <a:spcPts val="0"/>
              </a:spcBef>
              <a:spcAft>
                <a:spcPts val="0"/>
              </a:spcAft>
              <a:buSzPts val="1350"/>
              <a:buChar char="○"/>
              <a:defRPr/>
            </a:lvl5pPr>
            <a:lvl6pPr indent="-314325" lvl="5" marL="2743200" algn="l">
              <a:lnSpc>
                <a:spcPct val="115000"/>
              </a:lnSpc>
              <a:spcBef>
                <a:spcPts val="0"/>
              </a:spcBef>
              <a:spcAft>
                <a:spcPts val="0"/>
              </a:spcAft>
              <a:buSzPts val="1350"/>
              <a:buChar char="■"/>
              <a:defRPr/>
            </a:lvl6pPr>
            <a:lvl7pPr indent="-314325" lvl="6" marL="3200400" algn="l">
              <a:lnSpc>
                <a:spcPct val="115000"/>
              </a:lnSpc>
              <a:spcBef>
                <a:spcPts val="0"/>
              </a:spcBef>
              <a:spcAft>
                <a:spcPts val="0"/>
              </a:spcAft>
              <a:buSzPts val="1350"/>
              <a:buChar char="●"/>
              <a:defRPr/>
            </a:lvl7pPr>
            <a:lvl8pPr indent="-314325" lvl="7" marL="3657600" algn="l">
              <a:lnSpc>
                <a:spcPct val="115000"/>
              </a:lnSpc>
              <a:spcBef>
                <a:spcPts val="0"/>
              </a:spcBef>
              <a:spcAft>
                <a:spcPts val="0"/>
              </a:spcAft>
              <a:buSzPts val="1350"/>
              <a:buChar char="○"/>
              <a:defRPr/>
            </a:lvl8pPr>
            <a:lvl9pPr indent="-314325" lvl="8" marL="4114800" algn="l">
              <a:lnSpc>
                <a:spcPct val="115000"/>
              </a:lnSpc>
              <a:spcBef>
                <a:spcPts val="0"/>
              </a:spcBef>
              <a:spcAft>
                <a:spcPts val="0"/>
              </a:spcAft>
              <a:buSzPts val="1350"/>
              <a:buChar char="■"/>
              <a:defRPr/>
            </a:lvl9pPr>
          </a:lstStyle>
          <a:p/>
        </p:txBody>
      </p:sp>
      <p:sp>
        <p:nvSpPr>
          <p:cNvPr id="29" name="Google Shape;2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theme" Target="../theme/theme1.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theme" Target="../theme/theme3.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DM Sans"/>
              <a:buNone/>
              <a:defRPr b="0" i="0" sz="2800" u="none" cap="none" strike="noStrike">
                <a:solidFill>
                  <a:schemeClr val="dk1"/>
                </a:solidFill>
                <a:latin typeface="DM Sans"/>
                <a:ea typeface="DM Sans"/>
                <a:cs typeface="DM Sans"/>
                <a:sym typeface="DM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DM Sans"/>
              <a:buChar char="●"/>
              <a:defRPr b="0" i="0" sz="1800" u="none" cap="none" strike="noStrike">
                <a:solidFill>
                  <a:schemeClr val="dk2"/>
                </a:solidFill>
                <a:latin typeface="DM Sans"/>
                <a:ea typeface="DM Sans"/>
                <a:cs typeface="DM Sans"/>
                <a:sym typeface="DM Sans"/>
              </a:defRPr>
            </a:lvl1pPr>
            <a:lvl2pPr indent="-314325" lvl="1" marL="9144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2pPr>
            <a:lvl3pPr indent="-314325" lvl="2" marL="13716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3pPr>
            <a:lvl4pPr indent="-314325" lvl="3" marL="18288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4pPr>
            <a:lvl5pPr indent="-314325" lvl="4" marL="22860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5pPr>
            <a:lvl6pPr indent="-314325" lvl="5" marL="27432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6pPr>
            <a:lvl7pPr indent="-314325" lvl="6" marL="32004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7pPr>
            <a:lvl8pPr indent="-314325" lvl="7" marL="36576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8pPr>
            <a:lvl9pPr indent="-314325" lvl="8" marL="4114800" marR="0" rtl="0" algn="l">
              <a:lnSpc>
                <a:spcPct val="115000"/>
              </a:lnSpc>
              <a:spcBef>
                <a:spcPts val="0"/>
              </a:spcBef>
              <a:spcAft>
                <a:spcPts val="0"/>
              </a:spcAft>
              <a:buClr>
                <a:schemeClr val="dk2"/>
              </a:buClr>
              <a:buSzPts val="1350"/>
              <a:buFont typeface="DM Sans"/>
              <a:buChar char="■"/>
              <a:defRPr b="0" i="0" sz="1350" u="none" cap="none" strike="noStrike">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 name="Google Shape;40;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1" name="Google Shape;4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3" name="Shape 93"/>
        <p:cNvGrpSpPr/>
        <p:nvPr/>
      </p:nvGrpSpPr>
      <p:grpSpPr>
        <a:xfrm>
          <a:off x="0" y="0"/>
          <a:ext cx="0" cy="0"/>
          <a:chOff x="0" y="0"/>
          <a:chExt cx="0" cy="0"/>
        </a:xfrm>
      </p:grpSpPr>
      <p:sp>
        <p:nvSpPr>
          <p:cNvPr id="94" name="Google Shape;9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5" name="Google Shape;95;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6" name="Google Shape;9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2.jpg"/><Relationship Id="rId4" Type="http://schemas.openxmlformats.org/officeDocument/2006/relationships/image" Target="../media/image40.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 name="Shape 130"/>
        <p:cNvGrpSpPr/>
        <p:nvPr/>
      </p:nvGrpSpPr>
      <p:grpSpPr>
        <a:xfrm>
          <a:off x="0" y="0"/>
          <a:ext cx="0" cy="0"/>
          <a:chOff x="0" y="0"/>
          <a:chExt cx="0" cy="0"/>
        </a:xfrm>
      </p:grpSpPr>
      <p:sp>
        <p:nvSpPr>
          <p:cNvPr id="131" name="Google Shape;131;p44"/>
          <p:cNvSpPr txBox="1"/>
          <p:nvPr/>
        </p:nvSpPr>
        <p:spPr>
          <a:xfrm>
            <a:off x="488150" y="468275"/>
            <a:ext cx="246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32" name="Google Shape;132;p44"/>
          <p:cNvSpPr txBox="1"/>
          <p:nvPr/>
        </p:nvSpPr>
        <p:spPr>
          <a:xfrm>
            <a:off x="502950" y="1663250"/>
            <a:ext cx="477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chemeClr val="accent6"/>
                </a:highlight>
                <a:latin typeface="DM Sans"/>
                <a:ea typeface="DM Sans"/>
                <a:cs typeface="DM Sans"/>
                <a:sym typeface="DM Sans"/>
              </a:rPr>
              <a:t>Table of contents</a:t>
            </a:r>
            <a:endParaRPr b="1" i="0" sz="4000" u="none" cap="none" strike="noStrike">
              <a:solidFill>
                <a:schemeClr val="dk1"/>
              </a:solidFill>
              <a:highlight>
                <a:schemeClr val="accent6"/>
              </a:highlight>
              <a:latin typeface="DM Sans"/>
              <a:ea typeface="DM Sans"/>
              <a:cs typeface="DM Sans"/>
              <a:sym typeface="DM Sans"/>
            </a:endParaRPr>
          </a:p>
        </p:txBody>
      </p:sp>
      <p:sp>
        <p:nvSpPr>
          <p:cNvPr id="133" name="Google Shape;133;p44"/>
          <p:cNvSpPr txBox="1"/>
          <p:nvPr/>
        </p:nvSpPr>
        <p:spPr>
          <a:xfrm>
            <a:off x="488150" y="2672050"/>
            <a:ext cx="81804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Week 4</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Name of the lesson: What’s your job?</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Lesson objectives: </a:t>
            </a:r>
            <a:endParaRPr>
              <a:solidFill>
                <a:schemeClr val="dk1"/>
              </a:solidFill>
            </a:endParaRPr>
          </a:p>
          <a:p>
            <a:pPr indent="-285750" lvl="0" marL="28575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Talk about different job positions in IT.</a:t>
            </a:r>
            <a:endParaRPr sz="1350">
              <a:solidFill>
                <a:schemeClr val="dk1"/>
              </a:solidFill>
              <a:latin typeface="DM Sans"/>
              <a:ea typeface="DM Sans"/>
              <a:cs typeface="DM Sans"/>
              <a:sym typeface="DM Sans"/>
            </a:endParaRPr>
          </a:p>
          <a:p>
            <a:pPr indent="-285750" lvl="0" marL="28575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Read descriptions of job positions.</a:t>
            </a:r>
            <a:endParaRPr sz="1350">
              <a:solidFill>
                <a:schemeClr val="dk1"/>
              </a:solidFill>
              <a:latin typeface="DM Sans"/>
              <a:ea typeface="DM Sans"/>
              <a:cs typeface="DM Sans"/>
              <a:sym typeface="DM Sans"/>
            </a:endParaRPr>
          </a:p>
          <a:p>
            <a:pPr indent="-285750" lvl="0" marL="28575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Play a guessing game about job positions in the IT field (riddles). </a:t>
            </a:r>
            <a:endParaRPr sz="1350">
              <a:solidFill>
                <a:schemeClr val="dk1"/>
              </a:solidFill>
              <a:latin typeface="DM Sans"/>
              <a:ea typeface="DM Sans"/>
              <a:cs typeface="DM Sans"/>
              <a:sym typeface="DM Sans"/>
            </a:endParaRPr>
          </a:p>
          <a:p>
            <a:pPr indent="-285750" lvl="0" marL="28575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Learn vocabulary related to hard and soft skills and their description.</a:t>
            </a:r>
            <a:endParaRPr sz="1350">
              <a:solidFill>
                <a:schemeClr val="dk1"/>
              </a:solidFill>
              <a:latin typeface="DM Sans"/>
              <a:ea typeface="DM Sans"/>
              <a:cs typeface="DM Sans"/>
              <a:sym typeface="DM Sans"/>
            </a:endParaRPr>
          </a:p>
          <a:p>
            <a:pPr indent="-285750" lvl="0" marL="28575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Identify the importance of including hard and soft skills in a CV/resume.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3"/>
          <p:cNvSpPr txBox="1"/>
          <p:nvPr/>
        </p:nvSpPr>
        <p:spPr>
          <a:xfrm>
            <a:off x="476250" y="1215525"/>
            <a:ext cx="7748100" cy="284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700">
                <a:solidFill>
                  <a:schemeClr val="accent6"/>
                </a:solidFill>
                <a:latin typeface="DM Sans"/>
                <a:ea typeface="DM Sans"/>
                <a:cs typeface="DM Sans"/>
                <a:sym typeface="DM Sans"/>
              </a:rPr>
              <a:t>Software Developer:</a:t>
            </a:r>
            <a:r>
              <a:rPr lang="es" sz="1700">
                <a:solidFill>
                  <a:schemeClr val="lt1"/>
                </a:solidFill>
                <a:latin typeface="DM Sans"/>
                <a:ea typeface="DM Sans"/>
                <a:cs typeface="DM Sans"/>
                <a:sym typeface="DM Sans"/>
              </a:rPr>
              <a:t> A Software Developer is responsible for designing, coding, and testing software applications. They work closely with clients and other team members to develop innovative solutions. Strong programming skills and problem-solving abilities are essential for this role.</a:t>
            </a:r>
            <a:endParaRPr sz="17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000">
              <a:solidFill>
                <a:schemeClr val="lt1"/>
              </a:solidFill>
              <a:latin typeface="DM Sans"/>
              <a:ea typeface="DM Sans"/>
              <a:cs typeface="DM Sans"/>
              <a:sym typeface="DM Sans"/>
            </a:endParaRPr>
          </a:p>
          <a:p>
            <a:pPr indent="0" lvl="0" marL="0" rtl="0" algn="l">
              <a:spcBef>
                <a:spcPts val="0"/>
              </a:spcBef>
              <a:spcAft>
                <a:spcPts val="0"/>
              </a:spcAft>
              <a:buNone/>
            </a:pPr>
            <a:r>
              <a:rPr lang="es" sz="1700">
                <a:solidFill>
                  <a:schemeClr val="accent6"/>
                </a:solidFill>
                <a:latin typeface="DM Sans"/>
                <a:ea typeface="DM Sans"/>
                <a:cs typeface="DM Sans"/>
                <a:sym typeface="DM Sans"/>
              </a:rPr>
              <a:t>Network Administrator: </a:t>
            </a:r>
            <a:r>
              <a:rPr lang="es" sz="1700">
                <a:solidFill>
                  <a:schemeClr val="lt1"/>
                </a:solidFill>
                <a:latin typeface="DM Sans"/>
                <a:ea typeface="DM Sans"/>
                <a:cs typeface="DM Sans"/>
                <a:sym typeface="DM Sans"/>
              </a:rPr>
              <a:t>A Network Administrator is responsible for managing and maintaining computer networks within an organization. They ensure smooth network operations, troubleshoot issues, and implement security measures. Technical knowledge of network systems and strong analytical skills are important for this role.</a:t>
            </a:r>
            <a:endParaRPr sz="1700">
              <a:solidFill>
                <a:schemeClr val="lt1"/>
              </a:solidFill>
              <a:latin typeface="DM Sans"/>
              <a:ea typeface="DM Sans"/>
              <a:cs typeface="DM Sans"/>
              <a:sym typeface="DM Sans"/>
            </a:endParaRPr>
          </a:p>
        </p:txBody>
      </p:sp>
      <p:grpSp>
        <p:nvGrpSpPr>
          <p:cNvPr id="224" name="Google Shape;224;p53"/>
          <p:cNvGrpSpPr/>
          <p:nvPr/>
        </p:nvGrpSpPr>
        <p:grpSpPr>
          <a:xfrm>
            <a:off x="476247" y="387858"/>
            <a:ext cx="556761" cy="569396"/>
            <a:chOff x="974706" y="2467173"/>
            <a:chExt cx="738900" cy="738900"/>
          </a:xfrm>
        </p:grpSpPr>
        <p:sp>
          <p:nvSpPr>
            <p:cNvPr id="225" name="Google Shape;225;p53"/>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5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27" name="Google Shape;227;p53"/>
          <p:cNvSpPr txBox="1"/>
          <p:nvPr/>
        </p:nvSpPr>
        <p:spPr>
          <a:xfrm>
            <a:off x="1189200" y="457000"/>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54"/>
          <p:cNvSpPr txBox="1"/>
          <p:nvPr/>
        </p:nvSpPr>
        <p:spPr>
          <a:xfrm>
            <a:off x="476250" y="1215525"/>
            <a:ext cx="78150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chemeClr val="accent6"/>
                </a:solidFill>
                <a:latin typeface="DM Sans"/>
                <a:ea typeface="DM Sans"/>
                <a:cs typeface="DM Sans"/>
                <a:sym typeface="DM Sans"/>
              </a:rPr>
              <a:t>Software Developer:</a:t>
            </a:r>
            <a:r>
              <a:rPr lang="es" sz="1700">
                <a:solidFill>
                  <a:schemeClr val="lt1"/>
                </a:solidFill>
                <a:latin typeface="DM Sans"/>
                <a:ea typeface="DM Sans"/>
                <a:cs typeface="DM Sans"/>
                <a:sym typeface="DM Sans"/>
              </a:rPr>
              <a:t> A Software Developer </a:t>
            </a:r>
            <a:r>
              <a:rPr b="1" lang="es" sz="1700">
                <a:solidFill>
                  <a:srgbClr val="E8E7E3"/>
                </a:solidFill>
                <a:latin typeface="DM Sans"/>
                <a:ea typeface="DM Sans"/>
                <a:cs typeface="DM Sans"/>
                <a:sym typeface="DM Sans"/>
              </a:rPr>
              <a:t>is responsible for designing, coding, and testing software applications.</a:t>
            </a:r>
            <a:r>
              <a:rPr b="1" lang="es" sz="1700">
                <a:solidFill>
                  <a:srgbClr val="B5B5B5"/>
                </a:solidFill>
                <a:latin typeface="DM Sans"/>
                <a:ea typeface="DM Sans"/>
                <a:cs typeface="DM Sans"/>
                <a:sym typeface="DM Sans"/>
              </a:rPr>
              <a:t> </a:t>
            </a:r>
            <a:r>
              <a:rPr lang="es" sz="1700">
                <a:solidFill>
                  <a:schemeClr val="lt1"/>
                </a:solidFill>
                <a:latin typeface="DM Sans"/>
                <a:ea typeface="DM Sans"/>
                <a:cs typeface="DM Sans"/>
                <a:sym typeface="DM Sans"/>
              </a:rPr>
              <a:t>They work closely with clients and other team members to develop innovative solutions. </a:t>
            </a:r>
            <a:r>
              <a:rPr b="1" lang="es" sz="1700">
                <a:solidFill>
                  <a:srgbClr val="FFFFFF"/>
                </a:solidFill>
                <a:latin typeface="DM Sans"/>
                <a:ea typeface="DM Sans"/>
                <a:cs typeface="DM Sans"/>
                <a:sym typeface="DM Sans"/>
              </a:rPr>
              <a:t>S</a:t>
            </a:r>
            <a:r>
              <a:rPr b="1" lang="es" sz="1700">
                <a:solidFill>
                  <a:srgbClr val="E8E7E3"/>
                </a:solidFill>
                <a:latin typeface="DM Sans"/>
                <a:ea typeface="DM Sans"/>
                <a:cs typeface="DM Sans"/>
                <a:sym typeface="DM Sans"/>
              </a:rPr>
              <a:t>trong programming skills and problem-solving abilities</a:t>
            </a:r>
            <a:r>
              <a:rPr lang="es" sz="1700">
                <a:solidFill>
                  <a:srgbClr val="E8E7E3"/>
                </a:solidFill>
                <a:latin typeface="DM Sans"/>
                <a:ea typeface="DM Sans"/>
                <a:cs typeface="DM Sans"/>
                <a:sym typeface="DM Sans"/>
              </a:rPr>
              <a:t> </a:t>
            </a:r>
            <a:r>
              <a:rPr lang="es" sz="1700">
                <a:solidFill>
                  <a:schemeClr val="lt1"/>
                </a:solidFill>
                <a:latin typeface="DM Sans"/>
                <a:ea typeface="DM Sans"/>
                <a:cs typeface="DM Sans"/>
                <a:sym typeface="DM Sans"/>
              </a:rPr>
              <a:t>are essential for this role.</a:t>
            </a:r>
            <a:endParaRPr sz="1700">
              <a:solidFill>
                <a:schemeClr val="lt1"/>
              </a:solidFill>
              <a:latin typeface="DM Sans"/>
              <a:ea typeface="DM Sans"/>
              <a:cs typeface="DM Sans"/>
              <a:sym typeface="DM Sans"/>
            </a:endParaRPr>
          </a:p>
          <a:p>
            <a:pPr indent="0" lvl="0" marL="0" rtl="0" algn="l">
              <a:spcBef>
                <a:spcPts val="0"/>
              </a:spcBef>
              <a:spcAft>
                <a:spcPts val="0"/>
              </a:spcAft>
              <a:buNone/>
            </a:pPr>
            <a:r>
              <a:t/>
            </a:r>
            <a:endParaRPr sz="2000">
              <a:solidFill>
                <a:schemeClr val="lt1"/>
              </a:solidFill>
              <a:latin typeface="DM Sans"/>
              <a:ea typeface="DM Sans"/>
              <a:cs typeface="DM Sans"/>
              <a:sym typeface="DM Sans"/>
            </a:endParaRPr>
          </a:p>
          <a:p>
            <a:pPr indent="0" lvl="0" marL="0" rtl="0" algn="l">
              <a:spcBef>
                <a:spcPts val="0"/>
              </a:spcBef>
              <a:spcAft>
                <a:spcPts val="0"/>
              </a:spcAft>
              <a:buNone/>
            </a:pPr>
            <a:r>
              <a:rPr lang="es" sz="1700">
                <a:solidFill>
                  <a:schemeClr val="accent6"/>
                </a:solidFill>
                <a:latin typeface="DM Sans"/>
                <a:ea typeface="DM Sans"/>
                <a:cs typeface="DM Sans"/>
                <a:sym typeface="DM Sans"/>
              </a:rPr>
              <a:t>Network Administrator:</a:t>
            </a:r>
            <a:r>
              <a:rPr lang="es" sz="1700">
                <a:solidFill>
                  <a:schemeClr val="lt1"/>
                </a:solidFill>
                <a:latin typeface="DM Sans"/>
                <a:ea typeface="DM Sans"/>
                <a:cs typeface="DM Sans"/>
                <a:sym typeface="DM Sans"/>
              </a:rPr>
              <a:t> A Network Administrator</a:t>
            </a:r>
            <a:r>
              <a:rPr b="1" lang="es" sz="1700">
                <a:solidFill>
                  <a:schemeClr val="accent1"/>
                </a:solidFill>
                <a:latin typeface="DM Sans"/>
                <a:ea typeface="DM Sans"/>
                <a:cs typeface="DM Sans"/>
                <a:sym typeface="DM Sans"/>
              </a:rPr>
              <a:t> </a:t>
            </a:r>
            <a:r>
              <a:rPr b="1" lang="es" sz="1700">
                <a:solidFill>
                  <a:srgbClr val="EEEEEE"/>
                </a:solidFill>
                <a:latin typeface="DM Sans"/>
                <a:ea typeface="DM Sans"/>
                <a:cs typeface="DM Sans"/>
                <a:sym typeface="DM Sans"/>
              </a:rPr>
              <a:t>i</a:t>
            </a:r>
            <a:r>
              <a:rPr b="1" lang="es" sz="1700">
                <a:solidFill>
                  <a:srgbClr val="EEEEEE"/>
                </a:solidFill>
                <a:latin typeface="DM Sans"/>
                <a:ea typeface="DM Sans"/>
                <a:cs typeface="DM Sans"/>
                <a:sym typeface="DM Sans"/>
              </a:rPr>
              <a:t>s responsible for managing and maintaining computer networks within an organization. </a:t>
            </a:r>
            <a:r>
              <a:rPr lang="es" sz="1700">
                <a:solidFill>
                  <a:schemeClr val="lt1"/>
                </a:solidFill>
                <a:latin typeface="DM Sans"/>
                <a:ea typeface="DM Sans"/>
                <a:cs typeface="DM Sans"/>
                <a:sym typeface="DM Sans"/>
              </a:rPr>
              <a:t>They ensure smooth network operations, troubleshoot issues, and implement security measures. </a:t>
            </a:r>
            <a:r>
              <a:rPr b="1" lang="es" sz="1700">
                <a:solidFill>
                  <a:srgbClr val="E8E7E3"/>
                </a:solidFill>
                <a:latin typeface="DM Sans"/>
                <a:ea typeface="DM Sans"/>
                <a:cs typeface="DM Sans"/>
                <a:sym typeface="DM Sans"/>
              </a:rPr>
              <a:t>Technical knowledge of network systems and strong analytical skills</a:t>
            </a:r>
            <a:r>
              <a:rPr lang="es" sz="1700">
                <a:solidFill>
                  <a:schemeClr val="lt1"/>
                </a:solidFill>
                <a:latin typeface="DM Sans"/>
                <a:ea typeface="DM Sans"/>
                <a:cs typeface="DM Sans"/>
                <a:sym typeface="DM Sans"/>
              </a:rPr>
              <a:t> are important for this role.</a:t>
            </a:r>
            <a:endParaRPr sz="1700">
              <a:solidFill>
                <a:schemeClr val="lt1"/>
              </a:solidFill>
              <a:latin typeface="DM Sans"/>
              <a:ea typeface="DM Sans"/>
              <a:cs typeface="DM Sans"/>
              <a:sym typeface="DM Sans"/>
            </a:endParaRPr>
          </a:p>
        </p:txBody>
      </p:sp>
      <p:grpSp>
        <p:nvGrpSpPr>
          <p:cNvPr id="233" name="Google Shape;233;p54"/>
          <p:cNvGrpSpPr/>
          <p:nvPr/>
        </p:nvGrpSpPr>
        <p:grpSpPr>
          <a:xfrm>
            <a:off x="476247" y="387858"/>
            <a:ext cx="556761" cy="569396"/>
            <a:chOff x="974706" y="2467173"/>
            <a:chExt cx="738900" cy="738900"/>
          </a:xfrm>
        </p:grpSpPr>
        <p:sp>
          <p:nvSpPr>
            <p:cNvPr id="234" name="Google Shape;234;p54"/>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5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36" name="Google Shape;236;p54"/>
          <p:cNvSpPr txBox="1"/>
          <p:nvPr/>
        </p:nvSpPr>
        <p:spPr>
          <a:xfrm>
            <a:off x="1189200" y="457000"/>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
        <p:nvSpPr>
          <p:cNvPr id="237" name="Google Shape;237;p54"/>
          <p:cNvSpPr txBox="1"/>
          <p:nvPr/>
        </p:nvSpPr>
        <p:spPr>
          <a:xfrm>
            <a:off x="6959575" y="380050"/>
            <a:ext cx="1527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600">
                <a:solidFill>
                  <a:srgbClr val="FF0000"/>
                </a:solidFill>
                <a:latin typeface="DM Sans"/>
                <a:ea typeface="DM Sans"/>
                <a:cs typeface="DM Sans"/>
                <a:sym typeface="DM Sans"/>
              </a:rPr>
              <a:t>KEY</a:t>
            </a:r>
            <a:endParaRPr b="1" sz="2600">
              <a:solidFill>
                <a:srgbClr val="FF0000"/>
              </a:solidFill>
              <a:latin typeface="DM Sans"/>
              <a:ea typeface="DM Sans"/>
              <a:cs typeface="DM Sans"/>
              <a:sym typeface="DM Sans"/>
            </a:endParaRPr>
          </a:p>
        </p:txBody>
      </p:sp>
      <p:sp>
        <p:nvSpPr>
          <p:cNvPr id="238" name="Google Shape;238;p54"/>
          <p:cNvSpPr txBox="1"/>
          <p:nvPr/>
        </p:nvSpPr>
        <p:spPr>
          <a:xfrm>
            <a:off x="476250" y="4445275"/>
            <a:ext cx="518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lt1"/>
                </a:solidFill>
                <a:latin typeface="DM Sans"/>
                <a:ea typeface="DM Sans"/>
                <a:cs typeface="DM Sans"/>
                <a:sym typeface="DM Sans"/>
              </a:rPr>
              <a:t>Which position is more interesting for you?</a:t>
            </a:r>
            <a:endParaRPr b="1">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5"/>
          <p:cNvSpPr txBox="1"/>
          <p:nvPr/>
        </p:nvSpPr>
        <p:spPr>
          <a:xfrm>
            <a:off x="409275" y="1934450"/>
            <a:ext cx="7707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chemeClr val="lt1"/>
                </a:solidFill>
                <a:latin typeface="DM Sans"/>
                <a:ea typeface="DM Sans"/>
                <a:cs typeface="DM Sans"/>
                <a:sym typeface="DM Sans"/>
              </a:rPr>
              <a:t>Which job positions are described here?</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1800">
              <a:solidFill>
                <a:schemeClr val="lt1"/>
              </a:solidFill>
              <a:latin typeface="DM Sans"/>
              <a:ea typeface="DM Sans"/>
              <a:cs typeface="DM Sans"/>
              <a:sym typeface="DM Sans"/>
            </a:endParaRPr>
          </a:p>
          <a:p>
            <a:pPr indent="0" lvl="0" marL="0" rtl="0" algn="l">
              <a:spcBef>
                <a:spcPts val="0"/>
              </a:spcBef>
              <a:spcAft>
                <a:spcPts val="0"/>
              </a:spcAft>
              <a:buNone/>
            </a:pPr>
            <a:r>
              <a:t/>
            </a:r>
            <a:endParaRPr sz="1800">
              <a:solidFill>
                <a:schemeClr val="lt1"/>
              </a:solidFill>
              <a:latin typeface="DM Sans"/>
              <a:ea typeface="DM Sans"/>
              <a:cs typeface="DM Sans"/>
              <a:sym typeface="DM Sans"/>
            </a:endParaRPr>
          </a:p>
        </p:txBody>
      </p:sp>
      <p:grpSp>
        <p:nvGrpSpPr>
          <p:cNvPr id="244" name="Google Shape;244;p55"/>
          <p:cNvGrpSpPr/>
          <p:nvPr/>
        </p:nvGrpSpPr>
        <p:grpSpPr>
          <a:xfrm>
            <a:off x="476247" y="387858"/>
            <a:ext cx="556761" cy="569396"/>
            <a:chOff x="974706" y="2467173"/>
            <a:chExt cx="738900" cy="738900"/>
          </a:xfrm>
        </p:grpSpPr>
        <p:sp>
          <p:nvSpPr>
            <p:cNvPr id="245" name="Google Shape;245;p55"/>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47" name="Google Shape;247;p55"/>
          <p:cNvSpPr txBox="1"/>
          <p:nvPr/>
        </p:nvSpPr>
        <p:spPr>
          <a:xfrm>
            <a:off x="1189200" y="457000"/>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
        <p:nvSpPr>
          <p:cNvPr id="248" name="Google Shape;248;p55"/>
          <p:cNvSpPr txBox="1"/>
          <p:nvPr/>
        </p:nvSpPr>
        <p:spPr>
          <a:xfrm>
            <a:off x="573300" y="1111050"/>
            <a:ext cx="7997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Job positions</a:t>
            </a:r>
            <a:endParaRPr b="1" sz="3500">
              <a:solidFill>
                <a:srgbClr val="EAFF6A"/>
              </a:solidFill>
              <a:latin typeface="DM Sans"/>
              <a:ea typeface="DM Sans"/>
              <a:cs typeface="DM Sans"/>
              <a:sym typeface="DM Sans"/>
            </a:endParaRPr>
          </a:p>
        </p:txBody>
      </p:sp>
      <p:sp>
        <p:nvSpPr>
          <p:cNvPr id="249" name="Google Shape;249;p55"/>
          <p:cNvSpPr txBox="1"/>
          <p:nvPr/>
        </p:nvSpPr>
        <p:spPr>
          <a:xfrm>
            <a:off x="476250" y="4445275"/>
            <a:ext cx="38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ESTIMATED TIME: 5 minutes</a:t>
            </a:r>
            <a:endParaRPr>
              <a:solidFill>
                <a:schemeClr val="lt1"/>
              </a:solidFill>
              <a:latin typeface="DM Sans"/>
              <a:ea typeface="DM Sans"/>
              <a:cs typeface="DM Sans"/>
              <a:sym typeface="DM Sans"/>
            </a:endParaRPr>
          </a:p>
        </p:txBody>
      </p:sp>
      <p:sp>
        <p:nvSpPr>
          <p:cNvPr id="250" name="Google Shape;250;p55"/>
          <p:cNvSpPr txBox="1"/>
          <p:nvPr/>
        </p:nvSpPr>
        <p:spPr>
          <a:xfrm>
            <a:off x="409275" y="2710975"/>
            <a:ext cx="7815000" cy="151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A __________ is responsible for designing, coding, and testing software applications.</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A __________ is responsible for managing and maintaining computer networks within an organization.</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1000"/>
              </a:spcAft>
              <a:buClr>
                <a:srgbClr val="EAFF6A"/>
              </a:buClr>
              <a:buSzPts val="1400"/>
              <a:buFont typeface="DM Sans"/>
              <a:buChar char="✓"/>
            </a:pPr>
            <a:r>
              <a:rPr lang="es">
                <a:solidFill>
                  <a:srgbClr val="EEEEEE"/>
                </a:solidFill>
                <a:latin typeface="DM Sans"/>
                <a:ea typeface="DM Sans"/>
                <a:cs typeface="DM Sans"/>
                <a:sym typeface="DM Sans"/>
              </a:rPr>
              <a:t>A __________ works closely with clients and other team members to develop innovative solutions.</a:t>
            </a:r>
            <a:endParaRPr>
              <a:solidFill>
                <a:srgbClr val="EEEEEE"/>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6"/>
          <p:cNvSpPr txBox="1"/>
          <p:nvPr/>
        </p:nvSpPr>
        <p:spPr>
          <a:xfrm>
            <a:off x="409275" y="1934450"/>
            <a:ext cx="7707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chemeClr val="lt1"/>
                </a:solidFill>
                <a:latin typeface="DM Sans"/>
                <a:ea typeface="DM Sans"/>
                <a:cs typeface="DM Sans"/>
                <a:sym typeface="DM Sans"/>
              </a:rPr>
              <a:t>Which job positions are described here?</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1800">
              <a:solidFill>
                <a:schemeClr val="lt1"/>
              </a:solidFill>
              <a:latin typeface="DM Sans"/>
              <a:ea typeface="DM Sans"/>
              <a:cs typeface="DM Sans"/>
              <a:sym typeface="DM Sans"/>
            </a:endParaRPr>
          </a:p>
          <a:p>
            <a:pPr indent="0" lvl="0" marL="0" rtl="0" algn="l">
              <a:spcBef>
                <a:spcPts val="0"/>
              </a:spcBef>
              <a:spcAft>
                <a:spcPts val="0"/>
              </a:spcAft>
              <a:buNone/>
            </a:pPr>
            <a:r>
              <a:t/>
            </a:r>
            <a:endParaRPr sz="1800">
              <a:solidFill>
                <a:schemeClr val="lt1"/>
              </a:solidFill>
              <a:latin typeface="DM Sans"/>
              <a:ea typeface="DM Sans"/>
              <a:cs typeface="DM Sans"/>
              <a:sym typeface="DM Sans"/>
            </a:endParaRPr>
          </a:p>
        </p:txBody>
      </p:sp>
      <p:grpSp>
        <p:nvGrpSpPr>
          <p:cNvPr id="256" name="Google Shape;256;p56"/>
          <p:cNvGrpSpPr/>
          <p:nvPr/>
        </p:nvGrpSpPr>
        <p:grpSpPr>
          <a:xfrm>
            <a:off x="476247" y="387858"/>
            <a:ext cx="556761" cy="569396"/>
            <a:chOff x="974706" y="2467173"/>
            <a:chExt cx="738900" cy="738900"/>
          </a:xfrm>
        </p:grpSpPr>
        <p:sp>
          <p:nvSpPr>
            <p:cNvPr id="257" name="Google Shape;257;p56"/>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5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59" name="Google Shape;259;p56"/>
          <p:cNvSpPr txBox="1"/>
          <p:nvPr/>
        </p:nvSpPr>
        <p:spPr>
          <a:xfrm>
            <a:off x="1189200" y="457000"/>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
        <p:nvSpPr>
          <p:cNvPr id="260" name="Google Shape;260;p56"/>
          <p:cNvSpPr txBox="1"/>
          <p:nvPr/>
        </p:nvSpPr>
        <p:spPr>
          <a:xfrm>
            <a:off x="573300" y="1111050"/>
            <a:ext cx="7997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Job positions </a:t>
            </a:r>
            <a:r>
              <a:rPr b="1" lang="es" sz="3500">
                <a:solidFill>
                  <a:srgbClr val="FF0000"/>
                </a:solidFill>
                <a:latin typeface="DM Sans"/>
                <a:ea typeface="DM Sans"/>
                <a:cs typeface="DM Sans"/>
                <a:sym typeface="DM Sans"/>
              </a:rPr>
              <a:t>(key)</a:t>
            </a:r>
            <a:endParaRPr b="1" sz="3500">
              <a:solidFill>
                <a:srgbClr val="FF0000"/>
              </a:solidFill>
              <a:latin typeface="DM Sans"/>
              <a:ea typeface="DM Sans"/>
              <a:cs typeface="DM Sans"/>
              <a:sym typeface="DM Sans"/>
            </a:endParaRPr>
          </a:p>
        </p:txBody>
      </p:sp>
      <p:sp>
        <p:nvSpPr>
          <p:cNvPr id="261" name="Google Shape;261;p56"/>
          <p:cNvSpPr txBox="1"/>
          <p:nvPr/>
        </p:nvSpPr>
        <p:spPr>
          <a:xfrm>
            <a:off x="476250" y="4445275"/>
            <a:ext cx="38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ESTIMATED TIME: 5 minutes</a:t>
            </a:r>
            <a:endParaRPr>
              <a:solidFill>
                <a:schemeClr val="lt1"/>
              </a:solidFill>
              <a:latin typeface="DM Sans"/>
              <a:ea typeface="DM Sans"/>
              <a:cs typeface="DM Sans"/>
              <a:sym typeface="DM Sans"/>
            </a:endParaRPr>
          </a:p>
        </p:txBody>
      </p:sp>
      <p:sp>
        <p:nvSpPr>
          <p:cNvPr id="262" name="Google Shape;262;p56"/>
          <p:cNvSpPr txBox="1"/>
          <p:nvPr/>
        </p:nvSpPr>
        <p:spPr>
          <a:xfrm>
            <a:off x="355725" y="2866425"/>
            <a:ext cx="7815000" cy="151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A </a:t>
            </a:r>
            <a:r>
              <a:rPr b="1" lang="es">
                <a:solidFill>
                  <a:schemeClr val="accent6"/>
                </a:solidFill>
                <a:latin typeface="DM Sans"/>
                <a:ea typeface="DM Sans"/>
                <a:cs typeface="DM Sans"/>
                <a:sym typeface="DM Sans"/>
              </a:rPr>
              <a:t>SOFTWARE DEVELOPER </a:t>
            </a:r>
            <a:r>
              <a:rPr lang="es">
                <a:solidFill>
                  <a:srgbClr val="EEEEEE"/>
                </a:solidFill>
                <a:latin typeface="DM Sans"/>
                <a:ea typeface="DM Sans"/>
                <a:cs typeface="DM Sans"/>
                <a:sym typeface="DM Sans"/>
              </a:rPr>
              <a:t>is responsible for designing, coding, and testing software applications.</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A</a:t>
            </a:r>
            <a:r>
              <a:rPr b="1" lang="es">
                <a:solidFill>
                  <a:schemeClr val="accent6"/>
                </a:solidFill>
                <a:latin typeface="DM Sans"/>
                <a:ea typeface="DM Sans"/>
                <a:cs typeface="DM Sans"/>
                <a:sym typeface="DM Sans"/>
              </a:rPr>
              <a:t> NETWORK ADMINISTRATOR </a:t>
            </a:r>
            <a:r>
              <a:rPr lang="es">
                <a:solidFill>
                  <a:srgbClr val="EEEEEE"/>
                </a:solidFill>
                <a:latin typeface="DM Sans"/>
                <a:ea typeface="DM Sans"/>
                <a:cs typeface="DM Sans"/>
                <a:sym typeface="DM Sans"/>
              </a:rPr>
              <a:t>is responsible for managing and maintaining computer networks within an organization.</a:t>
            </a:r>
            <a:endParaRPr>
              <a:solidFill>
                <a:srgbClr val="EEEEEE"/>
              </a:solidFill>
              <a:latin typeface="DM Sans"/>
              <a:ea typeface="DM Sans"/>
              <a:cs typeface="DM Sans"/>
              <a:sym typeface="DM Sans"/>
            </a:endParaRPr>
          </a:p>
          <a:p>
            <a:pPr indent="0" lvl="0" marL="457200" marR="0" rtl="0" algn="l">
              <a:lnSpc>
                <a:spcPct val="100000"/>
              </a:lnSpc>
              <a:spcBef>
                <a:spcPts val="1000"/>
              </a:spcBef>
              <a:spcAft>
                <a:spcPts val="1000"/>
              </a:spcAft>
              <a:buNone/>
            </a:pPr>
            <a:r>
              <a:t/>
            </a:r>
            <a:endParaRPr>
              <a:solidFill>
                <a:srgbClr val="EEEEEE"/>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7"/>
          <p:cNvSpPr txBox="1"/>
          <p:nvPr/>
        </p:nvSpPr>
        <p:spPr>
          <a:xfrm>
            <a:off x="409275" y="1780650"/>
            <a:ext cx="7373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chemeClr val="lt1"/>
                </a:solidFill>
                <a:latin typeface="DM Sans"/>
                <a:ea typeface="DM Sans"/>
                <a:cs typeface="DM Sans"/>
                <a:sym typeface="DM Sans"/>
              </a:rPr>
              <a:t>What other job positions can you think of in the IT field?</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1800">
              <a:solidFill>
                <a:schemeClr val="lt1"/>
              </a:solidFill>
              <a:latin typeface="DM Sans"/>
              <a:ea typeface="DM Sans"/>
              <a:cs typeface="DM Sans"/>
              <a:sym typeface="DM Sans"/>
            </a:endParaRPr>
          </a:p>
          <a:p>
            <a:pPr indent="0" lvl="0" marL="0" rtl="0" algn="l">
              <a:spcBef>
                <a:spcPts val="0"/>
              </a:spcBef>
              <a:spcAft>
                <a:spcPts val="0"/>
              </a:spcAft>
              <a:buNone/>
            </a:pPr>
            <a:r>
              <a:t/>
            </a:r>
            <a:endParaRPr sz="1800">
              <a:solidFill>
                <a:schemeClr val="lt1"/>
              </a:solidFill>
              <a:latin typeface="DM Sans"/>
              <a:ea typeface="DM Sans"/>
              <a:cs typeface="DM Sans"/>
              <a:sym typeface="DM Sans"/>
            </a:endParaRPr>
          </a:p>
        </p:txBody>
      </p:sp>
      <p:grpSp>
        <p:nvGrpSpPr>
          <p:cNvPr id="268" name="Google Shape;268;p57"/>
          <p:cNvGrpSpPr/>
          <p:nvPr/>
        </p:nvGrpSpPr>
        <p:grpSpPr>
          <a:xfrm>
            <a:off x="476247" y="387858"/>
            <a:ext cx="556761" cy="569396"/>
            <a:chOff x="974706" y="2467173"/>
            <a:chExt cx="738900" cy="738900"/>
          </a:xfrm>
        </p:grpSpPr>
        <p:sp>
          <p:nvSpPr>
            <p:cNvPr id="269" name="Google Shape;269;p57"/>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5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71" name="Google Shape;271;p57"/>
          <p:cNvSpPr txBox="1"/>
          <p:nvPr/>
        </p:nvSpPr>
        <p:spPr>
          <a:xfrm>
            <a:off x="1189200" y="457000"/>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
        <p:nvSpPr>
          <p:cNvPr id="272" name="Google Shape;272;p57"/>
          <p:cNvSpPr txBox="1"/>
          <p:nvPr/>
        </p:nvSpPr>
        <p:spPr>
          <a:xfrm>
            <a:off x="573300" y="1111050"/>
            <a:ext cx="7997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Job positions</a:t>
            </a:r>
            <a:endParaRPr b="1" sz="3500">
              <a:solidFill>
                <a:srgbClr val="EAFF6A"/>
              </a:solidFill>
              <a:latin typeface="DM Sans"/>
              <a:ea typeface="DM Sans"/>
              <a:cs typeface="DM Sans"/>
              <a:sym typeface="DM Sans"/>
            </a:endParaRPr>
          </a:p>
        </p:txBody>
      </p:sp>
      <p:sp>
        <p:nvSpPr>
          <p:cNvPr id="273" name="Google Shape;273;p57"/>
          <p:cNvSpPr txBox="1"/>
          <p:nvPr/>
        </p:nvSpPr>
        <p:spPr>
          <a:xfrm>
            <a:off x="476250" y="4445275"/>
            <a:ext cx="38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ESTIMATED TIME: 5 minutes</a:t>
            </a:r>
            <a:endParaRPr>
              <a:solidFill>
                <a:schemeClr val="lt1"/>
              </a:solidFill>
              <a:latin typeface="DM Sans"/>
              <a:ea typeface="DM Sans"/>
              <a:cs typeface="DM Sans"/>
              <a:sym typeface="DM Sans"/>
            </a:endParaRPr>
          </a:p>
        </p:txBody>
      </p:sp>
      <p:sp>
        <p:nvSpPr>
          <p:cNvPr id="274" name="Google Shape;274;p57"/>
          <p:cNvSpPr txBox="1"/>
          <p:nvPr/>
        </p:nvSpPr>
        <p:spPr>
          <a:xfrm>
            <a:off x="409275" y="2565050"/>
            <a:ext cx="2671500" cy="177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software engineer</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system analyst</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database administrator</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project manager</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1000"/>
              </a:spcAft>
              <a:buClr>
                <a:srgbClr val="EAFF6A"/>
              </a:buClr>
              <a:buSzPts val="1400"/>
              <a:buFont typeface="DM Sans"/>
              <a:buChar char="✓"/>
            </a:pPr>
            <a:r>
              <a:rPr lang="es">
                <a:solidFill>
                  <a:srgbClr val="EEEEEE"/>
                </a:solidFill>
                <a:latin typeface="DM Sans"/>
                <a:ea typeface="DM Sans"/>
                <a:cs typeface="DM Sans"/>
                <a:sym typeface="DM Sans"/>
              </a:rPr>
              <a:t>cybersecurity analyst</a:t>
            </a:r>
            <a:endParaRPr>
              <a:solidFill>
                <a:srgbClr val="EEEEEE"/>
              </a:solidFill>
              <a:latin typeface="DM Sans"/>
              <a:ea typeface="DM Sans"/>
              <a:cs typeface="DM Sans"/>
              <a:sym typeface="DM Sans"/>
            </a:endParaRPr>
          </a:p>
        </p:txBody>
      </p:sp>
      <p:sp>
        <p:nvSpPr>
          <p:cNvPr id="275" name="Google Shape;275;p57"/>
          <p:cNvSpPr txBox="1"/>
          <p:nvPr/>
        </p:nvSpPr>
        <p:spPr>
          <a:xfrm>
            <a:off x="3173625" y="2565050"/>
            <a:ext cx="2557800" cy="177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cloud architect</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data scientist</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UX/UI designer</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IT consultant</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1000"/>
              </a:spcAft>
              <a:buClr>
                <a:srgbClr val="EAFF6A"/>
              </a:buClr>
              <a:buSzPts val="1400"/>
              <a:buFont typeface="DM Sans"/>
              <a:buChar char="✓"/>
            </a:pPr>
            <a:r>
              <a:rPr lang="es">
                <a:solidFill>
                  <a:srgbClr val="EEEEEE"/>
                </a:solidFill>
                <a:latin typeface="DM Sans"/>
                <a:ea typeface="DM Sans"/>
                <a:cs typeface="DM Sans"/>
                <a:sym typeface="DM Sans"/>
              </a:rPr>
              <a:t>systems administrator</a:t>
            </a:r>
            <a:endParaRPr>
              <a:solidFill>
                <a:srgbClr val="EEEEEE"/>
              </a:solidFill>
              <a:latin typeface="DM Sans"/>
              <a:ea typeface="DM Sans"/>
              <a:cs typeface="DM Sans"/>
              <a:sym typeface="DM Sans"/>
            </a:endParaRPr>
          </a:p>
        </p:txBody>
      </p:sp>
      <p:sp>
        <p:nvSpPr>
          <p:cNvPr id="276" name="Google Shape;276;p57"/>
          <p:cNvSpPr txBox="1"/>
          <p:nvPr/>
        </p:nvSpPr>
        <p:spPr>
          <a:xfrm>
            <a:off x="5824275" y="2565050"/>
            <a:ext cx="2464800" cy="177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devOps engineer</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AI engineer</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IT trainer</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0"/>
              </a:spcAft>
              <a:buClr>
                <a:srgbClr val="EAFF6A"/>
              </a:buClr>
              <a:buSzPts val="1400"/>
              <a:buFont typeface="DM Sans"/>
              <a:buChar char="✓"/>
            </a:pPr>
            <a:r>
              <a:rPr lang="es">
                <a:solidFill>
                  <a:srgbClr val="EEEEEE"/>
                </a:solidFill>
                <a:latin typeface="DM Sans"/>
                <a:ea typeface="DM Sans"/>
                <a:cs typeface="DM Sans"/>
                <a:sym typeface="DM Sans"/>
              </a:rPr>
              <a:t>mobile app developer</a:t>
            </a:r>
            <a:endParaRPr>
              <a:solidFill>
                <a:srgbClr val="EEEEEE"/>
              </a:solidFill>
              <a:latin typeface="DM Sans"/>
              <a:ea typeface="DM Sans"/>
              <a:cs typeface="DM Sans"/>
              <a:sym typeface="DM Sans"/>
            </a:endParaRPr>
          </a:p>
          <a:p>
            <a:pPr indent="-317500" lvl="0" marL="457200" marR="0" rtl="0" algn="l">
              <a:lnSpc>
                <a:spcPct val="100000"/>
              </a:lnSpc>
              <a:spcBef>
                <a:spcPts val="1000"/>
              </a:spcBef>
              <a:spcAft>
                <a:spcPts val="1000"/>
              </a:spcAft>
              <a:buClr>
                <a:srgbClr val="EAFF6A"/>
              </a:buClr>
              <a:buSzPts val="1400"/>
              <a:buFont typeface="DM Sans"/>
              <a:buChar char="✓"/>
            </a:pPr>
            <a:r>
              <a:rPr lang="es">
                <a:solidFill>
                  <a:srgbClr val="EEEEEE"/>
                </a:solidFill>
                <a:latin typeface="DM Sans"/>
                <a:ea typeface="DM Sans"/>
                <a:cs typeface="DM Sans"/>
                <a:sym typeface="DM Sans"/>
              </a:rPr>
              <a:t>data engineer</a:t>
            </a:r>
            <a:endParaRPr>
              <a:solidFill>
                <a:srgbClr val="EEEEEE"/>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282" name="Google Shape;282;p58"/>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10 minutes!</a:t>
            </a:r>
            <a:endParaRPr b="0" i="0" sz="2000" u="none" cap="none" strike="noStrike">
              <a:solidFill>
                <a:schemeClr val="lt1"/>
              </a:solidFill>
              <a:latin typeface="DM Sans"/>
              <a:ea typeface="DM Sans"/>
              <a:cs typeface="DM Sans"/>
              <a:sym typeface="DM Sans"/>
            </a:endParaRPr>
          </a:p>
        </p:txBody>
      </p:sp>
      <p:pic>
        <p:nvPicPr>
          <p:cNvPr descr="🧉 Mate Emoji on WhatsApp 2.19.352" id="283" name="Google Shape;283;p58"/>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9"/>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Riddles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Guess the job</a:t>
            </a:r>
            <a:endParaRPr b="1" sz="4000">
              <a:solidFill>
                <a:schemeClr val="accent6"/>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0"/>
          <p:cNvSpPr txBox="1"/>
          <p:nvPr/>
        </p:nvSpPr>
        <p:spPr>
          <a:xfrm>
            <a:off x="409275" y="1934450"/>
            <a:ext cx="6489000" cy="167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chemeClr val="lt1"/>
                </a:solidFill>
                <a:latin typeface="DM Sans"/>
                <a:ea typeface="DM Sans"/>
                <a:cs typeface="DM Sans"/>
                <a:sym typeface="DM Sans"/>
              </a:rPr>
              <a:t>Each group will receive two riddles, and they will have</a:t>
            </a:r>
            <a:r>
              <a:rPr lang="es" sz="1800">
                <a:solidFill>
                  <a:schemeClr val="lt1"/>
                </a:solidFill>
                <a:latin typeface="DM Sans"/>
                <a:ea typeface="DM Sans"/>
                <a:cs typeface="DM Sans"/>
                <a:sym typeface="DM Sans"/>
              </a:rPr>
              <a:t> to find the answers.</a:t>
            </a:r>
            <a:br>
              <a:rPr lang="es" sz="1800">
                <a:solidFill>
                  <a:schemeClr val="lt1"/>
                </a:solidFill>
                <a:latin typeface="DM Sans"/>
                <a:ea typeface="DM Sans"/>
                <a:cs typeface="DM Sans"/>
                <a:sym typeface="DM Sans"/>
              </a:rPr>
            </a:br>
            <a:r>
              <a:rPr lang="es" sz="1800">
                <a:solidFill>
                  <a:schemeClr val="lt1"/>
                </a:solidFill>
                <a:latin typeface="DM Sans"/>
                <a:ea typeface="DM Sans"/>
                <a:cs typeface="DM Sans"/>
                <a:sym typeface="DM Sans"/>
              </a:rPr>
              <a:t>When you have them, you need to practice reading the riddles out loud for their classmates to guess.</a:t>
            </a:r>
            <a:endParaRPr sz="1800">
              <a:solidFill>
                <a:schemeClr val="lt1"/>
              </a:solidFill>
              <a:latin typeface="DM Sans"/>
              <a:ea typeface="DM Sans"/>
              <a:cs typeface="DM Sans"/>
              <a:sym typeface="DM Sans"/>
            </a:endParaRPr>
          </a:p>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grpSp>
        <p:nvGrpSpPr>
          <p:cNvPr id="294" name="Google Shape;294;p60"/>
          <p:cNvGrpSpPr/>
          <p:nvPr/>
        </p:nvGrpSpPr>
        <p:grpSpPr>
          <a:xfrm>
            <a:off x="476247" y="387858"/>
            <a:ext cx="556761" cy="569396"/>
            <a:chOff x="974706" y="2467173"/>
            <a:chExt cx="738900" cy="738900"/>
          </a:xfrm>
        </p:grpSpPr>
        <p:sp>
          <p:nvSpPr>
            <p:cNvPr id="295" name="Google Shape;295;p60"/>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6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97" name="Google Shape;297;p60"/>
          <p:cNvSpPr txBox="1"/>
          <p:nvPr/>
        </p:nvSpPr>
        <p:spPr>
          <a:xfrm>
            <a:off x="1189200" y="457000"/>
            <a:ext cx="402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BREAKOUT ROOMS GROUP </a:t>
            </a:r>
            <a:r>
              <a:rPr lang="es" sz="1600">
                <a:solidFill>
                  <a:schemeClr val="lt1"/>
                </a:solidFill>
                <a:latin typeface="DM Sans"/>
                <a:ea typeface="DM Sans"/>
                <a:cs typeface="DM Sans"/>
                <a:sym typeface="DM Sans"/>
              </a:rPr>
              <a:t>ACTIVITY</a:t>
            </a:r>
            <a:endParaRPr>
              <a:solidFill>
                <a:schemeClr val="lt1"/>
              </a:solidFill>
              <a:latin typeface="DM Sans"/>
              <a:ea typeface="DM Sans"/>
              <a:cs typeface="DM Sans"/>
              <a:sym typeface="DM Sans"/>
            </a:endParaRPr>
          </a:p>
        </p:txBody>
      </p:sp>
      <p:sp>
        <p:nvSpPr>
          <p:cNvPr id="298" name="Google Shape;298;p60"/>
          <p:cNvSpPr txBox="1"/>
          <p:nvPr/>
        </p:nvSpPr>
        <p:spPr>
          <a:xfrm>
            <a:off x="573300" y="1111050"/>
            <a:ext cx="7997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Riddles</a:t>
            </a:r>
            <a:endParaRPr b="1" sz="3500">
              <a:solidFill>
                <a:srgbClr val="EAFF6A"/>
              </a:solidFill>
              <a:latin typeface="DM Sans"/>
              <a:ea typeface="DM Sans"/>
              <a:cs typeface="DM Sans"/>
              <a:sym typeface="DM Sans"/>
            </a:endParaRPr>
          </a:p>
        </p:txBody>
      </p:sp>
      <p:sp>
        <p:nvSpPr>
          <p:cNvPr id="299" name="Google Shape;299;p60"/>
          <p:cNvSpPr txBox="1"/>
          <p:nvPr/>
        </p:nvSpPr>
        <p:spPr>
          <a:xfrm>
            <a:off x="476250" y="4445275"/>
            <a:ext cx="687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ESTIMATED TIME: 10 minutes and 15 minutes for rounding off</a:t>
            </a:r>
            <a:endParaRPr>
              <a:solidFill>
                <a:schemeClr val="lt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1"/>
          <p:cNvSpPr/>
          <p:nvPr/>
        </p:nvSpPr>
        <p:spPr>
          <a:xfrm>
            <a:off x="3040525" y="3134675"/>
            <a:ext cx="5022900" cy="1421100"/>
          </a:xfrm>
          <a:prstGeom prst="roundRect">
            <a:avLst>
              <a:gd fmla="val 16667" name="adj"/>
            </a:avLst>
          </a:prstGeom>
          <a:solidFill>
            <a:srgbClr val="B5B5B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1"/>
          <p:cNvSpPr/>
          <p:nvPr/>
        </p:nvSpPr>
        <p:spPr>
          <a:xfrm>
            <a:off x="573300" y="1592825"/>
            <a:ext cx="5149200" cy="1421100"/>
          </a:xfrm>
          <a:prstGeom prst="roundRect">
            <a:avLst>
              <a:gd fmla="val 16667" name="adj"/>
            </a:avLst>
          </a:prstGeom>
          <a:solidFill>
            <a:srgbClr val="E8E7E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61"/>
          <p:cNvGrpSpPr/>
          <p:nvPr/>
        </p:nvGrpSpPr>
        <p:grpSpPr>
          <a:xfrm>
            <a:off x="457350" y="468286"/>
            <a:ext cx="431074" cy="431074"/>
            <a:chOff x="473351" y="619523"/>
            <a:chExt cx="738900" cy="738900"/>
          </a:xfrm>
        </p:grpSpPr>
        <p:sp>
          <p:nvSpPr>
            <p:cNvPr id="307" name="Google Shape;307;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61"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09" name="Google Shape;309;p61"/>
          <p:cNvSpPr txBox="1"/>
          <p:nvPr/>
        </p:nvSpPr>
        <p:spPr>
          <a:xfrm>
            <a:off x="573300" y="899375"/>
            <a:ext cx="79974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800">
                <a:solidFill>
                  <a:schemeClr val="dk2"/>
                </a:solidFill>
                <a:latin typeface="DM Sans"/>
                <a:ea typeface="DM Sans"/>
                <a:cs typeface="DM Sans"/>
                <a:sym typeface="DM Sans"/>
              </a:rPr>
              <a:t>Riddles: group A</a:t>
            </a:r>
            <a:endParaRPr b="1" sz="2800">
              <a:solidFill>
                <a:schemeClr val="dk2"/>
              </a:solidFill>
              <a:latin typeface="DM Sans"/>
              <a:ea typeface="DM Sans"/>
              <a:cs typeface="DM Sans"/>
              <a:sym typeface="DM Sans"/>
            </a:endParaRPr>
          </a:p>
        </p:txBody>
      </p:sp>
      <p:sp>
        <p:nvSpPr>
          <p:cNvPr id="310" name="Google Shape;310;p61"/>
          <p:cNvSpPr txBox="1"/>
          <p:nvPr/>
        </p:nvSpPr>
        <p:spPr>
          <a:xfrm>
            <a:off x="760900" y="1679000"/>
            <a:ext cx="48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RIDDLE #1</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am the master of codes and algorithms,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create software solutions with precision an</a:t>
            </a:r>
            <a:r>
              <a:rPr lang="es">
                <a:latin typeface="DM Sans"/>
                <a:ea typeface="DM Sans"/>
                <a:cs typeface="DM Sans"/>
                <a:sym typeface="DM Sans"/>
              </a:rPr>
              <a:t>d wisdom. </a:t>
            </a:r>
            <a:br>
              <a:rPr lang="es">
                <a:latin typeface="DM Sans"/>
                <a:ea typeface="DM Sans"/>
                <a:cs typeface="DM Sans"/>
                <a:sym typeface="DM Sans"/>
              </a:rPr>
            </a:br>
            <a:r>
              <a:rPr lang="es">
                <a:latin typeface="DM Sans"/>
                <a:ea typeface="DM Sans"/>
                <a:cs typeface="DM Sans"/>
                <a:sym typeface="DM Sans"/>
              </a:rPr>
              <a:t>I design, I develop and I debug all day,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Guess my job position, what do you say?</a:t>
            </a:r>
            <a:endParaRPr>
              <a:latin typeface="DM Sans"/>
              <a:ea typeface="DM Sans"/>
              <a:cs typeface="DM Sans"/>
              <a:sym typeface="DM Sans"/>
            </a:endParaRPr>
          </a:p>
        </p:txBody>
      </p:sp>
      <p:sp>
        <p:nvSpPr>
          <p:cNvPr id="311" name="Google Shape;311;p61"/>
          <p:cNvSpPr txBox="1"/>
          <p:nvPr/>
        </p:nvSpPr>
        <p:spPr>
          <a:xfrm>
            <a:off x="3182125" y="3214175"/>
            <a:ext cx="48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RIDDLE #2</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I'm the guardian of networks, I keep them secure,</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troubleshoot issues, that's for sure.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manage connections, ensuring smooth flow,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Can you guess my job position? Let's go!</a:t>
            </a:r>
            <a:endParaRPr>
              <a:latin typeface="DM Sans"/>
              <a:ea typeface="DM Sans"/>
              <a:cs typeface="DM Sans"/>
              <a:sym typeface="DM Sans"/>
            </a:endParaRPr>
          </a:p>
        </p:txBody>
      </p:sp>
      <p:sp>
        <p:nvSpPr>
          <p:cNvPr id="312" name="Google Shape;312;p61"/>
          <p:cNvSpPr txBox="1"/>
          <p:nvPr/>
        </p:nvSpPr>
        <p:spPr>
          <a:xfrm>
            <a:off x="888425" y="457000"/>
            <a:ext cx="432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BREAKOUT ROOMS GROUP ACTIVITY</a:t>
            </a:r>
            <a:endParaRPr>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2"/>
          <p:cNvSpPr/>
          <p:nvPr/>
        </p:nvSpPr>
        <p:spPr>
          <a:xfrm>
            <a:off x="3040525" y="3134675"/>
            <a:ext cx="5022900" cy="1421100"/>
          </a:xfrm>
          <a:prstGeom prst="roundRect">
            <a:avLst>
              <a:gd fmla="val 16667" name="adj"/>
            </a:avLst>
          </a:prstGeom>
          <a:solidFill>
            <a:srgbClr val="E8E7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2"/>
          <p:cNvSpPr/>
          <p:nvPr/>
        </p:nvSpPr>
        <p:spPr>
          <a:xfrm>
            <a:off x="573300" y="1592825"/>
            <a:ext cx="5149200" cy="1421100"/>
          </a:xfrm>
          <a:prstGeom prst="roundRect">
            <a:avLst>
              <a:gd fmla="val 16667" name="adj"/>
            </a:avLst>
          </a:prstGeom>
          <a:solidFill>
            <a:srgbClr val="B7B7B7"/>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62"/>
          <p:cNvGrpSpPr/>
          <p:nvPr/>
        </p:nvGrpSpPr>
        <p:grpSpPr>
          <a:xfrm>
            <a:off x="457350" y="468286"/>
            <a:ext cx="431074" cy="431074"/>
            <a:chOff x="473351" y="619523"/>
            <a:chExt cx="738900" cy="738900"/>
          </a:xfrm>
        </p:grpSpPr>
        <p:sp>
          <p:nvSpPr>
            <p:cNvPr id="320" name="Google Shape;320;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6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22" name="Google Shape;322;p62"/>
          <p:cNvSpPr txBox="1"/>
          <p:nvPr/>
        </p:nvSpPr>
        <p:spPr>
          <a:xfrm>
            <a:off x="573300" y="899375"/>
            <a:ext cx="79974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800">
                <a:solidFill>
                  <a:schemeClr val="dk2"/>
                </a:solidFill>
                <a:latin typeface="DM Sans"/>
                <a:ea typeface="DM Sans"/>
                <a:cs typeface="DM Sans"/>
                <a:sym typeface="DM Sans"/>
              </a:rPr>
              <a:t>Riddles: group B</a:t>
            </a:r>
            <a:endParaRPr b="1" sz="2800">
              <a:solidFill>
                <a:schemeClr val="dk2"/>
              </a:solidFill>
              <a:latin typeface="DM Sans"/>
              <a:ea typeface="DM Sans"/>
              <a:cs typeface="DM Sans"/>
              <a:sym typeface="DM Sans"/>
            </a:endParaRPr>
          </a:p>
        </p:txBody>
      </p:sp>
      <p:sp>
        <p:nvSpPr>
          <p:cNvPr id="323" name="Google Shape;323;p62"/>
          <p:cNvSpPr txBox="1"/>
          <p:nvPr/>
        </p:nvSpPr>
        <p:spPr>
          <a:xfrm>
            <a:off x="760900" y="1679000"/>
            <a:ext cx="48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RIDDLE #3</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I'm a tech detective, I solve mysteries,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investigate errors with my expertise.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From hardware glitches to system bugs,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Can you guess my job? Give it a tug!</a:t>
            </a:r>
            <a:endParaRPr>
              <a:latin typeface="DM Sans"/>
              <a:ea typeface="DM Sans"/>
              <a:cs typeface="DM Sans"/>
              <a:sym typeface="DM Sans"/>
            </a:endParaRPr>
          </a:p>
        </p:txBody>
      </p:sp>
      <p:sp>
        <p:nvSpPr>
          <p:cNvPr id="324" name="Google Shape;324;p62"/>
          <p:cNvSpPr txBox="1"/>
          <p:nvPr/>
        </p:nvSpPr>
        <p:spPr>
          <a:xfrm>
            <a:off x="3182125" y="3214175"/>
            <a:ext cx="48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RIDDLE #4</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I'm the architect of virtual realms,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build websites, I create online realms.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HTML, CSS, and JavaScript are my tools,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Can you guess my job position? Show your skills!</a:t>
            </a:r>
            <a:endParaRPr>
              <a:latin typeface="DM Sans"/>
              <a:ea typeface="DM Sans"/>
              <a:cs typeface="DM Sans"/>
              <a:sym typeface="DM Sans"/>
            </a:endParaRPr>
          </a:p>
        </p:txBody>
      </p:sp>
      <p:sp>
        <p:nvSpPr>
          <p:cNvPr id="325" name="Google Shape;325;p62"/>
          <p:cNvSpPr txBox="1"/>
          <p:nvPr/>
        </p:nvSpPr>
        <p:spPr>
          <a:xfrm>
            <a:off x="888425" y="457000"/>
            <a:ext cx="432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BREAKOUT ROOMS GROUP ACTIVITY</a:t>
            </a:r>
            <a:endParaRPr>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This lesson will be</a:t>
            </a:r>
            <a:endParaRPr b="1" i="0" sz="4000" u="none" cap="none" strike="noStrike">
              <a:solidFill>
                <a:srgbClr val="DEFC52"/>
              </a:solidFill>
              <a:latin typeface="DM Sans"/>
              <a:ea typeface="DM Sans"/>
              <a:cs typeface="DM Sans"/>
              <a:sym typeface="DM Sans"/>
            </a:endParaRPr>
          </a:p>
        </p:txBody>
      </p:sp>
      <p:sp>
        <p:nvSpPr>
          <p:cNvPr id="140" name="Google Shape;140;p45"/>
          <p:cNvSpPr txBox="1"/>
          <p:nvPr/>
        </p:nvSpPr>
        <p:spPr>
          <a:xfrm>
            <a:off x="3493675" y="2541075"/>
            <a:ext cx="256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recorded</a:t>
            </a:r>
            <a:endParaRPr b="1" i="0" sz="4000" u="none" cap="none" strike="noStrike">
              <a:solidFill>
                <a:srgbClr val="EAFF6A"/>
              </a:solidFill>
              <a:latin typeface="DM Sans"/>
              <a:ea typeface="DM Sans"/>
              <a:cs typeface="DM Sans"/>
              <a:sym typeface="DM Sans"/>
            </a:endParaRPr>
          </a:p>
        </p:txBody>
      </p:sp>
      <p:sp>
        <p:nvSpPr>
          <p:cNvPr id="141" name="Google Shape;141;p4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3"/>
          <p:cNvSpPr/>
          <p:nvPr/>
        </p:nvSpPr>
        <p:spPr>
          <a:xfrm>
            <a:off x="3040525" y="3134675"/>
            <a:ext cx="5022900" cy="1421100"/>
          </a:xfrm>
          <a:prstGeom prst="roundRect">
            <a:avLst>
              <a:gd fmla="val 16667" name="adj"/>
            </a:avLst>
          </a:prstGeom>
          <a:solidFill>
            <a:srgbClr val="B7B7B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3"/>
          <p:cNvSpPr/>
          <p:nvPr/>
        </p:nvSpPr>
        <p:spPr>
          <a:xfrm>
            <a:off x="573300" y="1592825"/>
            <a:ext cx="5149200" cy="1421100"/>
          </a:xfrm>
          <a:prstGeom prst="roundRect">
            <a:avLst>
              <a:gd fmla="val 16667" name="adj"/>
            </a:avLst>
          </a:prstGeom>
          <a:solidFill>
            <a:srgbClr val="E8E7E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63"/>
          <p:cNvGrpSpPr/>
          <p:nvPr/>
        </p:nvGrpSpPr>
        <p:grpSpPr>
          <a:xfrm>
            <a:off x="457350" y="468286"/>
            <a:ext cx="431074" cy="431074"/>
            <a:chOff x="473351" y="619523"/>
            <a:chExt cx="738900" cy="738900"/>
          </a:xfrm>
        </p:grpSpPr>
        <p:sp>
          <p:nvSpPr>
            <p:cNvPr id="333" name="Google Shape;333;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6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35" name="Google Shape;335;p63"/>
          <p:cNvSpPr txBox="1"/>
          <p:nvPr/>
        </p:nvSpPr>
        <p:spPr>
          <a:xfrm>
            <a:off x="573300" y="899375"/>
            <a:ext cx="79974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800">
                <a:solidFill>
                  <a:schemeClr val="dk2"/>
                </a:solidFill>
                <a:latin typeface="DM Sans"/>
                <a:ea typeface="DM Sans"/>
                <a:cs typeface="DM Sans"/>
                <a:sym typeface="DM Sans"/>
              </a:rPr>
              <a:t>Riddles: group C</a:t>
            </a:r>
            <a:endParaRPr b="1" sz="2800">
              <a:solidFill>
                <a:schemeClr val="dk2"/>
              </a:solidFill>
              <a:latin typeface="DM Sans"/>
              <a:ea typeface="DM Sans"/>
              <a:cs typeface="DM Sans"/>
              <a:sym typeface="DM Sans"/>
            </a:endParaRPr>
          </a:p>
        </p:txBody>
      </p:sp>
      <p:sp>
        <p:nvSpPr>
          <p:cNvPr id="336" name="Google Shape;336;p63"/>
          <p:cNvSpPr txBox="1"/>
          <p:nvPr/>
        </p:nvSpPr>
        <p:spPr>
          <a:xfrm>
            <a:off x="760900" y="1679000"/>
            <a:ext cx="48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RIDDLE #5</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I'm the data whisperer, numbers are my game,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analyze trends, insights I aim to claim.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From gathering information to visualizing data,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Can you guess my job? Join the guessing gala!</a:t>
            </a:r>
            <a:endParaRPr>
              <a:latin typeface="DM Sans"/>
              <a:ea typeface="DM Sans"/>
              <a:cs typeface="DM Sans"/>
              <a:sym typeface="DM Sans"/>
            </a:endParaRPr>
          </a:p>
        </p:txBody>
      </p:sp>
      <p:sp>
        <p:nvSpPr>
          <p:cNvPr id="337" name="Google Shape;337;p63"/>
          <p:cNvSpPr txBox="1"/>
          <p:nvPr/>
        </p:nvSpPr>
        <p:spPr>
          <a:xfrm>
            <a:off x="3182125" y="3214175"/>
            <a:ext cx="48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RIDDLE #6</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I'm the problem solver, the system's medic,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fix issues, I make things less hectic.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Command lines and scripts are my arsenal,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Guess my job position, show your mettle!</a:t>
            </a:r>
            <a:endParaRPr>
              <a:latin typeface="DM Sans"/>
              <a:ea typeface="DM Sans"/>
              <a:cs typeface="DM Sans"/>
              <a:sym typeface="DM Sans"/>
            </a:endParaRPr>
          </a:p>
        </p:txBody>
      </p:sp>
      <p:sp>
        <p:nvSpPr>
          <p:cNvPr id="338" name="Google Shape;338;p63"/>
          <p:cNvSpPr txBox="1"/>
          <p:nvPr/>
        </p:nvSpPr>
        <p:spPr>
          <a:xfrm>
            <a:off x="888425" y="457000"/>
            <a:ext cx="432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BREAKOUT ROOMS GROUP ACTIVITY</a:t>
            </a:r>
            <a:endParaRPr>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4"/>
          <p:cNvSpPr/>
          <p:nvPr/>
        </p:nvSpPr>
        <p:spPr>
          <a:xfrm>
            <a:off x="3040525" y="3134675"/>
            <a:ext cx="5022900" cy="1421100"/>
          </a:xfrm>
          <a:prstGeom prst="roundRect">
            <a:avLst>
              <a:gd fmla="val 16667" name="adj"/>
            </a:avLst>
          </a:prstGeom>
          <a:solidFill>
            <a:srgbClr val="E8E7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4"/>
          <p:cNvSpPr/>
          <p:nvPr/>
        </p:nvSpPr>
        <p:spPr>
          <a:xfrm>
            <a:off x="573300" y="1592825"/>
            <a:ext cx="5149200" cy="1421100"/>
          </a:xfrm>
          <a:prstGeom prst="roundRect">
            <a:avLst>
              <a:gd fmla="val 16667" name="adj"/>
            </a:avLst>
          </a:prstGeom>
          <a:solidFill>
            <a:srgbClr val="B7B7B7"/>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64"/>
          <p:cNvGrpSpPr/>
          <p:nvPr/>
        </p:nvGrpSpPr>
        <p:grpSpPr>
          <a:xfrm>
            <a:off x="457350" y="468286"/>
            <a:ext cx="431074" cy="431074"/>
            <a:chOff x="473351" y="619523"/>
            <a:chExt cx="738900" cy="738900"/>
          </a:xfrm>
        </p:grpSpPr>
        <p:sp>
          <p:nvSpPr>
            <p:cNvPr id="346" name="Google Shape;346;p6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6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48" name="Google Shape;348;p64"/>
          <p:cNvSpPr txBox="1"/>
          <p:nvPr/>
        </p:nvSpPr>
        <p:spPr>
          <a:xfrm>
            <a:off x="573300" y="899375"/>
            <a:ext cx="79974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800">
                <a:solidFill>
                  <a:schemeClr val="dk2"/>
                </a:solidFill>
                <a:latin typeface="DM Sans"/>
                <a:ea typeface="DM Sans"/>
                <a:cs typeface="DM Sans"/>
                <a:sym typeface="DM Sans"/>
              </a:rPr>
              <a:t>Riddles: group D</a:t>
            </a:r>
            <a:endParaRPr b="1" sz="2800">
              <a:solidFill>
                <a:schemeClr val="dk2"/>
              </a:solidFill>
              <a:latin typeface="DM Sans"/>
              <a:ea typeface="DM Sans"/>
              <a:cs typeface="DM Sans"/>
              <a:sym typeface="DM Sans"/>
            </a:endParaRPr>
          </a:p>
        </p:txBody>
      </p:sp>
      <p:sp>
        <p:nvSpPr>
          <p:cNvPr id="349" name="Google Shape;349;p64"/>
          <p:cNvSpPr txBox="1"/>
          <p:nvPr/>
        </p:nvSpPr>
        <p:spPr>
          <a:xfrm>
            <a:off x="760900" y="1679000"/>
            <a:ext cx="48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RIDDLE #7</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I'm the protector of digital fortresses,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shield against threats with my prowess.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Firewalls, encryption, and audits, oh my!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Can you guess my job position? Give it a try!</a:t>
            </a:r>
            <a:endParaRPr>
              <a:latin typeface="DM Sans"/>
              <a:ea typeface="DM Sans"/>
              <a:cs typeface="DM Sans"/>
              <a:sym typeface="DM Sans"/>
            </a:endParaRPr>
          </a:p>
        </p:txBody>
      </p:sp>
      <p:sp>
        <p:nvSpPr>
          <p:cNvPr id="350" name="Google Shape;350;p64"/>
          <p:cNvSpPr txBox="1"/>
          <p:nvPr/>
        </p:nvSpPr>
        <p:spPr>
          <a:xfrm>
            <a:off x="3182125" y="3214175"/>
            <a:ext cx="48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RIDDLE #8</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I'm the master of user experience,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I craft interfaces with finesse.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Wireframes, prototypes, and usability tests, </a:t>
            </a:r>
            <a:endParaRPr>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Can you guess my job? Be one of the best!</a:t>
            </a:r>
            <a:endParaRPr>
              <a:latin typeface="DM Sans"/>
              <a:ea typeface="DM Sans"/>
              <a:cs typeface="DM Sans"/>
              <a:sym typeface="DM Sans"/>
            </a:endParaRPr>
          </a:p>
        </p:txBody>
      </p:sp>
      <p:sp>
        <p:nvSpPr>
          <p:cNvPr id="351" name="Google Shape;351;p64"/>
          <p:cNvSpPr txBox="1"/>
          <p:nvPr/>
        </p:nvSpPr>
        <p:spPr>
          <a:xfrm>
            <a:off x="888425" y="457000"/>
            <a:ext cx="432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BREAKOUT ROOMS GROUP ACTIVITY</a:t>
            </a:r>
            <a:endParaRPr>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5"/>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Hard Skills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Soft Skills</a:t>
            </a:r>
            <a:endParaRPr b="1" sz="4000">
              <a:solidFill>
                <a:schemeClr val="accent6"/>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66" title="ícono de actividad en clase"/>
          <p:cNvPicPr preferRelativeResize="0"/>
          <p:nvPr/>
        </p:nvPicPr>
        <p:blipFill>
          <a:blip r:embed="rId3">
            <a:alphaModFix/>
          </a:blip>
          <a:stretch>
            <a:fillRect/>
          </a:stretch>
        </p:blipFill>
        <p:spPr>
          <a:xfrm>
            <a:off x="578002" y="498133"/>
            <a:ext cx="341072" cy="348812"/>
          </a:xfrm>
          <a:prstGeom prst="rect">
            <a:avLst/>
          </a:prstGeom>
          <a:noFill/>
          <a:ln>
            <a:noFill/>
          </a:ln>
        </p:spPr>
      </p:pic>
      <p:sp>
        <p:nvSpPr>
          <p:cNvPr id="362" name="Google Shape;362;p66"/>
          <p:cNvSpPr txBox="1"/>
          <p:nvPr/>
        </p:nvSpPr>
        <p:spPr>
          <a:xfrm>
            <a:off x="1189200" y="457000"/>
            <a:ext cx="402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
        <p:nvSpPr>
          <p:cNvPr id="363" name="Google Shape;363;p66"/>
          <p:cNvSpPr txBox="1"/>
          <p:nvPr/>
        </p:nvSpPr>
        <p:spPr>
          <a:xfrm>
            <a:off x="1071725" y="457000"/>
            <a:ext cx="7997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Skills</a:t>
            </a:r>
            <a:endParaRPr b="1" sz="3500">
              <a:solidFill>
                <a:srgbClr val="EAFF6A"/>
              </a:solidFill>
              <a:latin typeface="DM Sans"/>
              <a:ea typeface="DM Sans"/>
              <a:cs typeface="DM Sans"/>
              <a:sym typeface="DM Sans"/>
            </a:endParaRPr>
          </a:p>
        </p:txBody>
      </p:sp>
      <p:sp>
        <p:nvSpPr>
          <p:cNvPr id="364" name="Google Shape;364;p66"/>
          <p:cNvSpPr txBox="1"/>
          <p:nvPr/>
        </p:nvSpPr>
        <p:spPr>
          <a:xfrm>
            <a:off x="573300" y="1881675"/>
            <a:ext cx="77850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s" sz="1800">
                <a:solidFill>
                  <a:schemeClr val="lt1"/>
                </a:solidFill>
                <a:latin typeface="DM Sans"/>
                <a:ea typeface="DM Sans"/>
                <a:cs typeface="DM Sans"/>
                <a:sym typeface="DM Sans"/>
              </a:rPr>
              <a:t>A balance between soft and hard skills is key to make your CV stand out in a job selection process. Hard skills refer to the technical expertise and knowledge required for a role, while soft skills are the interpersonal and communication abilities needed for effective collaboration and problem-solving. In today's world, employers value not only technical proficiency but also skills like teamwork, adaptability, and communication.</a:t>
            </a:r>
            <a:endParaRPr sz="1800">
              <a:solidFill>
                <a:srgbClr val="FFFFFF"/>
              </a:solidFill>
              <a:latin typeface="DM Sans"/>
              <a:ea typeface="DM Sans"/>
              <a:cs typeface="DM Sans"/>
              <a:sym typeface="DM Sans"/>
            </a:endParaRPr>
          </a:p>
        </p:txBody>
      </p:sp>
      <p:grpSp>
        <p:nvGrpSpPr>
          <p:cNvPr id="365" name="Google Shape;365;p66"/>
          <p:cNvGrpSpPr/>
          <p:nvPr/>
        </p:nvGrpSpPr>
        <p:grpSpPr>
          <a:xfrm>
            <a:off x="512453" y="576250"/>
            <a:ext cx="472184" cy="431100"/>
            <a:chOff x="4616400" y="1950761"/>
            <a:chExt cx="431100" cy="431100"/>
          </a:xfrm>
        </p:grpSpPr>
        <p:sp>
          <p:nvSpPr>
            <p:cNvPr id="366" name="Google Shape;366;p66"/>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66" title="ícono de para recordar"/>
            <p:cNvPicPr preferRelativeResize="0"/>
            <p:nvPr/>
          </p:nvPicPr>
          <p:blipFill>
            <a:blip r:embed="rId4">
              <a:alphaModFix/>
            </a:blip>
            <a:stretch>
              <a:fillRect/>
            </a:stretch>
          </p:blipFill>
          <p:spPr>
            <a:xfrm>
              <a:off x="4699911" y="2034249"/>
              <a:ext cx="264076" cy="264076"/>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67"/>
          <p:cNvGrpSpPr/>
          <p:nvPr/>
        </p:nvGrpSpPr>
        <p:grpSpPr>
          <a:xfrm>
            <a:off x="476247" y="387858"/>
            <a:ext cx="556761" cy="569396"/>
            <a:chOff x="974706" y="2467173"/>
            <a:chExt cx="738900" cy="738900"/>
          </a:xfrm>
        </p:grpSpPr>
        <p:sp>
          <p:nvSpPr>
            <p:cNvPr id="373" name="Google Shape;373;p67"/>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6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75" name="Google Shape;375;p67"/>
          <p:cNvSpPr txBox="1"/>
          <p:nvPr/>
        </p:nvSpPr>
        <p:spPr>
          <a:xfrm>
            <a:off x="1189200" y="457000"/>
            <a:ext cx="402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
        <p:nvSpPr>
          <p:cNvPr id="376" name="Google Shape;376;p67"/>
          <p:cNvSpPr txBox="1"/>
          <p:nvPr/>
        </p:nvSpPr>
        <p:spPr>
          <a:xfrm>
            <a:off x="573300" y="1111050"/>
            <a:ext cx="7997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Clr>
                <a:schemeClr val="dk1"/>
              </a:buClr>
              <a:buSzPts val="1100"/>
              <a:buFont typeface="Arial"/>
              <a:buNone/>
            </a:pPr>
            <a:r>
              <a:rPr lang="es" sz="1800">
                <a:solidFill>
                  <a:srgbClr val="B5B5B5"/>
                </a:solidFill>
                <a:latin typeface="DM Sans"/>
                <a:ea typeface="DM Sans"/>
                <a:cs typeface="DM Sans"/>
                <a:sym typeface="DM Sans"/>
              </a:rPr>
              <a:t>M</a:t>
            </a:r>
            <a:r>
              <a:rPr lang="es" sz="1800">
                <a:solidFill>
                  <a:srgbClr val="B5B5B5"/>
                </a:solidFill>
                <a:latin typeface="DM Sans"/>
                <a:ea typeface="DM Sans"/>
                <a:cs typeface="DM Sans"/>
                <a:sym typeface="DM Sans"/>
              </a:rPr>
              <a:t>atch the soft skills on the left with their corresponding definitions on the right:</a:t>
            </a:r>
            <a:endParaRPr b="1" sz="3500">
              <a:solidFill>
                <a:srgbClr val="B5B5B5"/>
              </a:solidFill>
              <a:latin typeface="DM Sans"/>
              <a:ea typeface="DM Sans"/>
              <a:cs typeface="DM Sans"/>
              <a:sym typeface="DM Sans"/>
            </a:endParaRPr>
          </a:p>
        </p:txBody>
      </p:sp>
      <p:sp>
        <p:nvSpPr>
          <p:cNvPr id="377" name="Google Shape;377;p67"/>
          <p:cNvSpPr txBox="1"/>
          <p:nvPr/>
        </p:nvSpPr>
        <p:spPr>
          <a:xfrm>
            <a:off x="573300" y="22548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COMMUNICATION</a:t>
            </a:r>
            <a:endParaRPr b="1">
              <a:solidFill>
                <a:srgbClr val="DEFC52"/>
              </a:solidFill>
              <a:latin typeface="DM Sans"/>
              <a:ea typeface="DM Sans"/>
              <a:cs typeface="DM Sans"/>
              <a:sym typeface="DM Sans"/>
            </a:endParaRPr>
          </a:p>
        </p:txBody>
      </p:sp>
      <p:sp>
        <p:nvSpPr>
          <p:cNvPr id="378" name="Google Shape;378;p67"/>
          <p:cNvSpPr txBox="1"/>
          <p:nvPr/>
        </p:nvSpPr>
        <p:spPr>
          <a:xfrm>
            <a:off x="573300" y="27363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TEAM-WORK</a:t>
            </a:r>
            <a:endParaRPr b="1">
              <a:solidFill>
                <a:srgbClr val="DEFC52"/>
              </a:solidFill>
              <a:latin typeface="DM Sans"/>
              <a:ea typeface="DM Sans"/>
              <a:cs typeface="DM Sans"/>
              <a:sym typeface="DM Sans"/>
            </a:endParaRPr>
          </a:p>
        </p:txBody>
      </p:sp>
      <p:sp>
        <p:nvSpPr>
          <p:cNvPr id="379" name="Google Shape;379;p67"/>
          <p:cNvSpPr txBox="1"/>
          <p:nvPr/>
        </p:nvSpPr>
        <p:spPr>
          <a:xfrm>
            <a:off x="573300" y="32178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PROBLEM-SOLVING</a:t>
            </a:r>
            <a:endParaRPr b="1">
              <a:solidFill>
                <a:srgbClr val="DEFC52"/>
              </a:solidFill>
              <a:latin typeface="DM Sans"/>
              <a:ea typeface="DM Sans"/>
              <a:cs typeface="DM Sans"/>
              <a:sym typeface="DM Sans"/>
            </a:endParaRPr>
          </a:p>
        </p:txBody>
      </p:sp>
      <p:sp>
        <p:nvSpPr>
          <p:cNvPr id="380" name="Google Shape;380;p67"/>
          <p:cNvSpPr txBox="1"/>
          <p:nvPr/>
        </p:nvSpPr>
        <p:spPr>
          <a:xfrm>
            <a:off x="573300" y="36993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ADAPTABILITY</a:t>
            </a:r>
            <a:endParaRPr b="1">
              <a:solidFill>
                <a:srgbClr val="DEFC52"/>
              </a:solidFill>
              <a:latin typeface="DM Sans"/>
              <a:ea typeface="DM Sans"/>
              <a:cs typeface="DM Sans"/>
              <a:sym typeface="DM Sans"/>
            </a:endParaRPr>
          </a:p>
        </p:txBody>
      </p:sp>
      <p:sp>
        <p:nvSpPr>
          <p:cNvPr id="381" name="Google Shape;381;p67"/>
          <p:cNvSpPr txBox="1"/>
          <p:nvPr/>
        </p:nvSpPr>
        <p:spPr>
          <a:xfrm>
            <a:off x="3644325" y="2254850"/>
            <a:ext cx="5387400" cy="174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Ability to work well with others</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Capacity to adjust to new situations</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Skills related to exchanging information effectively</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1200"/>
              </a:spcAft>
              <a:buNone/>
            </a:pPr>
            <a:r>
              <a:rPr lang="es" sz="1600">
                <a:solidFill>
                  <a:schemeClr val="lt1"/>
                </a:solidFill>
                <a:latin typeface="DM Sans"/>
                <a:ea typeface="DM Sans"/>
                <a:cs typeface="DM Sans"/>
                <a:sym typeface="DM Sans"/>
              </a:rPr>
              <a:t>Ability to find solutions to challenges</a:t>
            </a:r>
            <a:endParaRPr sz="1600">
              <a:latin typeface="DM Sans"/>
              <a:ea typeface="DM Sans"/>
              <a:cs typeface="DM Sans"/>
              <a:sym typeface="DM Sans"/>
            </a:endParaRPr>
          </a:p>
        </p:txBody>
      </p:sp>
      <p:sp>
        <p:nvSpPr>
          <p:cNvPr id="382" name="Google Shape;382;p67"/>
          <p:cNvSpPr txBox="1"/>
          <p:nvPr/>
        </p:nvSpPr>
        <p:spPr>
          <a:xfrm>
            <a:off x="476250" y="4445275"/>
            <a:ext cx="687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ESTIMATED TIME: 10 minutes</a:t>
            </a:r>
            <a:endParaRPr>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68"/>
          <p:cNvGrpSpPr/>
          <p:nvPr/>
        </p:nvGrpSpPr>
        <p:grpSpPr>
          <a:xfrm>
            <a:off x="476247" y="387858"/>
            <a:ext cx="556761" cy="569396"/>
            <a:chOff x="974706" y="2467173"/>
            <a:chExt cx="738900" cy="738900"/>
          </a:xfrm>
        </p:grpSpPr>
        <p:sp>
          <p:nvSpPr>
            <p:cNvPr id="388" name="Google Shape;388;p68"/>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6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90" name="Google Shape;390;p68"/>
          <p:cNvSpPr txBox="1"/>
          <p:nvPr/>
        </p:nvSpPr>
        <p:spPr>
          <a:xfrm>
            <a:off x="1189200" y="457000"/>
            <a:ext cx="402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
        <p:nvSpPr>
          <p:cNvPr id="391" name="Google Shape;391;p68"/>
          <p:cNvSpPr txBox="1"/>
          <p:nvPr/>
        </p:nvSpPr>
        <p:spPr>
          <a:xfrm>
            <a:off x="573300" y="1111050"/>
            <a:ext cx="7997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s" sz="1800">
                <a:solidFill>
                  <a:srgbClr val="B5B5B5"/>
                </a:solidFill>
                <a:latin typeface="DM Sans"/>
                <a:ea typeface="DM Sans"/>
                <a:cs typeface="DM Sans"/>
                <a:sym typeface="DM Sans"/>
              </a:rPr>
              <a:t>Match the soft skills on the left with their corresponding definitions on the right:</a:t>
            </a:r>
            <a:endParaRPr b="1" sz="3500">
              <a:solidFill>
                <a:srgbClr val="B5B5B5"/>
              </a:solidFill>
              <a:latin typeface="DM Sans"/>
              <a:ea typeface="DM Sans"/>
              <a:cs typeface="DM Sans"/>
              <a:sym typeface="DM Sans"/>
            </a:endParaRPr>
          </a:p>
        </p:txBody>
      </p:sp>
      <p:sp>
        <p:nvSpPr>
          <p:cNvPr id="392" name="Google Shape;392;p68"/>
          <p:cNvSpPr txBox="1"/>
          <p:nvPr/>
        </p:nvSpPr>
        <p:spPr>
          <a:xfrm>
            <a:off x="573300" y="22548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COMMUNICATION</a:t>
            </a:r>
            <a:endParaRPr b="1">
              <a:solidFill>
                <a:srgbClr val="DEFC52"/>
              </a:solidFill>
              <a:latin typeface="DM Sans"/>
              <a:ea typeface="DM Sans"/>
              <a:cs typeface="DM Sans"/>
              <a:sym typeface="DM Sans"/>
            </a:endParaRPr>
          </a:p>
        </p:txBody>
      </p:sp>
      <p:sp>
        <p:nvSpPr>
          <p:cNvPr id="393" name="Google Shape;393;p68"/>
          <p:cNvSpPr txBox="1"/>
          <p:nvPr/>
        </p:nvSpPr>
        <p:spPr>
          <a:xfrm>
            <a:off x="573300" y="27363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TEAM-WORK</a:t>
            </a:r>
            <a:endParaRPr b="1">
              <a:solidFill>
                <a:srgbClr val="DEFC52"/>
              </a:solidFill>
              <a:latin typeface="DM Sans"/>
              <a:ea typeface="DM Sans"/>
              <a:cs typeface="DM Sans"/>
              <a:sym typeface="DM Sans"/>
            </a:endParaRPr>
          </a:p>
        </p:txBody>
      </p:sp>
      <p:sp>
        <p:nvSpPr>
          <p:cNvPr id="394" name="Google Shape;394;p68"/>
          <p:cNvSpPr txBox="1"/>
          <p:nvPr/>
        </p:nvSpPr>
        <p:spPr>
          <a:xfrm>
            <a:off x="573300" y="32178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PROBLEM-SOLVING</a:t>
            </a:r>
            <a:endParaRPr b="1">
              <a:solidFill>
                <a:srgbClr val="DEFC52"/>
              </a:solidFill>
              <a:latin typeface="DM Sans"/>
              <a:ea typeface="DM Sans"/>
              <a:cs typeface="DM Sans"/>
              <a:sym typeface="DM Sans"/>
            </a:endParaRPr>
          </a:p>
        </p:txBody>
      </p:sp>
      <p:sp>
        <p:nvSpPr>
          <p:cNvPr id="395" name="Google Shape;395;p68"/>
          <p:cNvSpPr txBox="1"/>
          <p:nvPr/>
        </p:nvSpPr>
        <p:spPr>
          <a:xfrm>
            <a:off x="573300" y="36993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ADAPTABILITY</a:t>
            </a:r>
            <a:endParaRPr b="1">
              <a:solidFill>
                <a:srgbClr val="DEFC52"/>
              </a:solidFill>
              <a:latin typeface="DM Sans"/>
              <a:ea typeface="DM Sans"/>
              <a:cs typeface="DM Sans"/>
              <a:sym typeface="DM Sans"/>
            </a:endParaRPr>
          </a:p>
        </p:txBody>
      </p:sp>
      <p:sp>
        <p:nvSpPr>
          <p:cNvPr id="396" name="Google Shape;396;p68"/>
          <p:cNvSpPr txBox="1"/>
          <p:nvPr/>
        </p:nvSpPr>
        <p:spPr>
          <a:xfrm>
            <a:off x="3644325" y="2254850"/>
            <a:ext cx="5387400" cy="174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Ability to work well with others</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Capacity to adjust to new situations</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Skills related to exchanging information effectively</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1200"/>
              </a:spcAft>
              <a:buNone/>
            </a:pPr>
            <a:r>
              <a:rPr lang="es" sz="1600">
                <a:solidFill>
                  <a:schemeClr val="lt1"/>
                </a:solidFill>
                <a:latin typeface="DM Sans"/>
                <a:ea typeface="DM Sans"/>
                <a:cs typeface="DM Sans"/>
                <a:sym typeface="DM Sans"/>
              </a:rPr>
              <a:t>Ability to find solutions to challenges</a:t>
            </a:r>
            <a:endParaRPr sz="1600">
              <a:latin typeface="DM Sans"/>
              <a:ea typeface="DM Sans"/>
              <a:cs typeface="DM Sans"/>
              <a:sym typeface="DM Sans"/>
            </a:endParaRPr>
          </a:p>
        </p:txBody>
      </p:sp>
      <p:cxnSp>
        <p:nvCxnSpPr>
          <p:cNvPr id="397" name="Google Shape;397;p68"/>
          <p:cNvCxnSpPr>
            <a:stCxn id="392" idx="3"/>
          </p:cNvCxnSpPr>
          <p:nvPr/>
        </p:nvCxnSpPr>
        <p:spPr>
          <a:xfrm>
            <a:off x="2584500" y="2454950"/>
            <a:ext cx="1376700" cy="848100"/>
          </a:xfrm>
          <a:prstGeom prst="straightConnector1">
            <a:avLst/>
          </a:prstGeom>
          <a:noFill/>
          <a:ln cap="flat" cmpd="sng" w="28575">
            <a:solidFill>
              <a:srgbClr val="FF0000"/>
            </a:solidFill>
            <a:prstDash val="solid"/>
            <a:round/>
            <a:headEnd len="med" w="med" type="none"/>
            <a:tailEnd len="med" w="med" type="triangle"/>
          </a:ln>
        </p:spPr>
      </p:cxnSp>
      <p:cxnSp>
        <p:nvCxnSpPr>
          <p:cNvPr id="398" name="Google Shape;398;p68"/>
          <p:cNvCxnSpPr>
            <a:stCxn id="393" idx="3"/>
          </p:cNvCxnSpPr>
          <p:nvPr/>
        </p:nvCxnSpPr>
        <p:spPr>
          <a:xfrm flipH="1" rot="10800000">
            <a:off x="2584500" y="2498750"/>
            <a:ext cx="1376700" cy="437700"/>
          </a:xfrm>
          <a:prstGeom prst="straightConnector1">
            <a:avLst/>
          </a:prstGeom>
          <a:noFill/>
          <a:ln cap="flat" cmpd="sng" w="28575">
            <a:solidFill>
              <a:srgbClr val="FF0000"/>
            </a:solidFill>
            <a:prstDash val="solid"/>
            <a:round/>
            <a:headEnd len="med" w="med" type="none"/>
            <a:tailEnd len="med" w="med" type="triangle"/>
          </a:ln>
        </p:spPr>
      </p:cxnSp>
      <p:cxnSp>
        <p:nvCxnSpPr>
          <p:cNvPr id="399" name="Google Shape;399;p68"/>
          <p:cNvCxnSpPr>
            <a:stCxn id="394" idx="3"/>
          </p:cNvCxnSpPr>
          <p:nvPr/>
        </p:nvCxnSpPr>
        <p:spPr>
          <a:xfrm>
            <a:off x="2584500" y="3417950"/>
            <a:ext cx="1376700" cy="275100"/>
          </a:xfrm>
          <a:prstGeom prst="straightConnector1">
            <a:avLst/>
          </a:prstGeom>
          <a:noFill/>
          <a:ln cap="flat" cmpd="sng" w="28575">
            <a:solidFill>
              <a:srgbClr val="FF0000"/>
            </a:solidFill>
            <a:prstDash val="solid"/>
            <a:round/>
            <a:headEnd len="med" w="med" type="none"/>
            <a:tailEnd len="med" w="med" type="triangle"/>
          </a:ln>
        </p:spPr>
      </p:cxnSp>
      <p:cxnSp>
        <p:nvCxnSpPr>
          <p:cNvPr id="400" name="Google Shape;400;p68"/>
          <p:cNvCxnSpPr/>
          <p:nvPr/>
        </p:nvCxnSpPr>
        <p:spPr>
          <a:xfrm flipH="1" rot="10800000">
            <a:off x="2572350" y="2864150"/>
            <a:ext cx="1437600" cy="978300"/>
          </a:xfrm>
          <a:prstGeom prst="straightConnector1">
            <a:avLst/>
          </a:prstGeom>
          <a:noFill/>
          <a:ln cap="flat" cmpd="sng" w="28575">
            <a:solidFill>
              <a:srgbClr val="FF0000"/>
            </a:solidFill>
            <a:prstDash val="solid"/>
            <a:round/>
            <a:headEnd len="med" w="med" type="none"/>
            <a:tailEnd len="med" w="med" type="triangle"/>
          </a:ln>
        </p:spPr>
      </p:cxnSp>
      <p:sp>
        <p:nvSpPr>
          <p:cNvPr id="401" name="Google Shape;401;p68"/>
          <p:cNvSpPr txBox="1"/>
          <p:nvPr/>
        </p:nvSpPr>
        <p:spPr>
          <a:xfrm>
            <a:off x="476250" y="4445275"/>
            <a:ext cx="687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Which abilities do you have? Which one is more important? Why?</a:t>
            </a:r>
            <a:endParaRPr>
              <a:solidFill>
                <a:schemeClr val="lt1"/>
              </a:solidFill>
              <a:latin typeface="DM Sans"/>
              <a:ea typeface="DM Sans"/>
              <a:cs typeface="DM Sans"/>
              <a:sym typeface="DM Sans"/>
            </a:endParaRPr>
          </a:p>
        </p:txBody>
      </p:sp>
      <p:sp>
        <p:nvSpPr>
          <p:cNvPr id="402" name="Google Shape;402;p68"/>
          <p:cNvSpPr txBox="1"/>
          <p:nvPr/>
        </p:nvSpPr>
        <p:spPr>
          <a:xfrm>
            <a:off x="5366600" y="337750"/>
            <a:ext cx="3000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FF0000"/>
                </a:solidFill>
                <a:latin typeface="DM Sans"/>
                <a:ea typeface="DM Sans"/>
                <a:cs typeface="DM Sans"/>
                <a:sym typeface="DM Sans"/>
              </a:rPr>
              <a:t>(key)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69"/>
          <p:cNvGrpSpPr/>
          <p:nvPr/>
        </p:nvGrpSpPr>
        <p:grpSpPr>
          <a:xfrm>
            <a:off x="476247" y="387858"/>
            <a:ext cx="556761" cy="569396"/>
            <a:chOff x="974706" y="2467173"/>
            <a:chExt cx="738900" cy="738900"/>
          </a:xfrm>
        </p:grpSpPr>
        <p:sp>
          <p:nvSpPr>
            <p:cNvPr id="408" name="Google Shape;408;p69"/>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6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10" name="Google Shape;410;p69"/>
          <p:cNvSpPr txBox="1"/>
          <p:nvPr/>
        </p:nvSpPr>
        <p:spPr>
          <a:xfrm>
            <a:off x="1189200" y="457000"/>
            <a:ext cx="402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
        <p:nvSpPr>
          <p:cNvPr id="411" name="Google Shape;411;p69"/>
          <p:cNvSpPr txBox="1"/>
          <p:nvPr/>
        </p:nvSpPr>
        <p:spPr>
          <a:xfrm>
            <a:off x="573300" y="1111050"/>
            <a:ext cx="7997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s" sz="1800">
                <a:solidFill>
                  <a:srgbClr val="B5B5B5"/>
                </a:solidFill>
                <a:latin typeface="DM Sans"/>
                <a:ea typeface="DM Sans"/>
                <a:cs typeface="DM Sans"/>
                <a:sym typeface="DM Sans"/>
              </a:rPr>
              <a:t>Match the hard skills on the left with their corresponding definitions on the right:</a:t>
            </a:r>
            <a:endParaRPr b="1" sz="3500">
              <a:solidFill>
                <a:srgbClr val="B5B5B5"/>
              </a:solidFill>
              <a:latin typeface="DM Sans"/>
              <a:ea typeface="DM Sans"/>
              <a:cs typeface="DM Sans"/>
              <a:sym typeface="DM Sans"/>
            </a:endParaRPr>
          </a:p>
        </p:txBody>
      </p:sp>
      <p:sp>
        <p:nvSpPr>
          <p:cNvPr id="412" name="Google Shape;412;p69"/>
          <p:cNvSpPr txBox="1"/>
          <p:nvPr/>
        </p:nvSpPr>
        <p:spPr>
          <a:xfrm>
            <a:off x="573300" y="2254850"/>
            <a:ext cx="24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Programming Languages</a:t>
            </a:r>
            <a:endParaRPr b="1">
              <a:solidFill>
                <a:srgbClr val="DEFC52"/>
              </a:solidFill>
              <a:latin typeface="DM Sans"/>
              <a:ea typeface="DM Sans"/>
              <a:cs typeface="DM Sans"/>
              <a:sym typeface="DM Sans"/>
            </a:endParaRPr>
          </a:p>
        </p:txBody>
      </p:sp>
      <p:sp>
        <p:nvSpPr>
          <p:cNvPr id="413" name="Google Shape;413;p69"/>
          <p:cNvSpPr txBox="1"/>
          <p:nvPr/>
        </p:nvSpPr>
        <p:spPr>
          <a:xfrm>
            <a:off x="573300" y="2736350"/>
            <a:ext cx="24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Database Management</a:t>
            </a:r>
            <a:endParaRPr b="1">
              <a:solidFill>
                <a:srgbClr val="DEFC52"/>
              </a:solidFill>
              <a:latin typeface="DM Sans"/>
              <a:ea typeface="DM Sans"/>
              <a:cs typeface="DM Sans"/>
              <a:sym typeface="DM Sans"/>
            </a:endParaRPr>
          </a:p>
        </p:txBody>
      </p:sp>
      <p:sp>
        <p:nvSpPr>
          <p:cNvPr id="414" name="Google Shape;414;p69"/>
          <p:cNvSpPr txBox="1"/>
          <p:nvPr/>
        </p:nvSpPr>
        <p:spPr>
          <a:xfrm>
            <a:off x="573300" y="3217850"/>
            <a:ext cx="28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Networking and Infrastructure</a:t>
            </a:r>
            <a:endParaRPr b="1">
              <a:solidFill>
                <a:srgbClr val="DEFC52"/>
              </a:solidFill>
              <a:latin typeface="DM Sans"/>
              <a:ea typeface="DM Sans"/>
              <a:cs typeface="DM Sans"/>
              <a:sym typeface="DM Sans"/>
            </a:endParaRPr>
          </a:p>
        </p:txBody>
      </p:sp>
      <p:sp>
        <p:nvSpPr>
          <p:cNvPr id="415" name="Google Shape;415;p69"/>
          <p:cNvSpPr txBox="1"/>
          <p:nvPr/>
        </p:nvSpPr>
        <p:spPr>
          <a:xfrm>
            <a:off x="573300" y="36993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Cybersecurity</a:t>
            </a:r>
            <a:endParaRPr b="1">
              <a:solidFill>
                <a:srgbClr val="DEFC52"/>
              </a:solidFill>
              <a:latin typeface="DM Sans"/>
              <a:ea typeface="DM Sans"/>
              <a:cs typeface="DM Sans"/>
              <a:sym typeface="DM Sans"/>
            </a:endParaRPr>
          </a:p>
        </p:txBody>
      </p:sp>
      <p:sp>
        <p:nvSpPr>
          <p:cNvPr id="416" name="Google Shape;416;p69"/>
          <p:cNvSpPr txBox="1"/>
          <p:nvPr/>
        </p:nvSpPr>
        <p:spPr>
          <a:xfrm>
            <a:off x="3538850" y="2254850"/>
            <a:ext cx="5605200" cy="174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Knowledge of network protocols and security</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Expertise in writing code and developing software</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Proficiency in managing and working with databases</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1200"/>
              </a:spcAft>
              <a:buNone/>
            </a:pPr>
            <a:r>
              <a:rPr lang="es" sz="1600">
                <a:solidFill>
                  <a:schemeClr val="lt1"/>
                </a:solidFill>
                <a:latin typeface="DM Sans"/>
                <a:ea typeface="DM Sans"/>
                <a:cs typeface="DM Sans"/>
                <a:sym typeface="DM Sans"/>
              </a:rPr>
              <a:t>Understanding of network administration</a:t>
            </a:r>
            <a:endParaRPr sz="160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pSp>
        <p:nvGrpSpPr>
          <p:cNvPr id="421" name="Google Shape;421;p70"/>
          <p:cNvGrpSpPr/>
          <p:nvPr/>
        </p:nvGrpSpPr>
        <p:grpSpPr>
          <a:xfrm>
            <a:off x="476247" y="387858"/>
            <a:ext cx="556761" cy="569396"/>
            <a:chOff x="974706" y="2467173"/>
            <a:chExt cx="738900" cy="738900"/>
          </a:xfrm>
        </p:grpSpPr>
        <p:sp>
          <p:nvSpPr>
            <p:cNvPr id="422" name="Google Shape;422;p70"/>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7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24" name="Google Shape;424;p70"/>
          <p:cNvSpPr txBox="1"/>
          <p:nvPr/>
        </p:nvSpPr>
        <p:spPr>
          <a:xfrm>
            <a:off x="1189200" y="457000"/>
            <a:ext cx="402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
        <p:nvSpPr>
          <p:cNvPr id="425" name="Google Shape;425;p70"/>
          <p:cNvSpPr txBox="1"/>
          <p:nvPr/>
        </p:nvSpPr>
        <p:spPr>
          <a:xfrm>
            <a:off x="573300" y="1111050"/>
            <a:ext cx="7997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s" sz="1800">
                <a:solidFill>
                  <a:srgbClr val="B5B5B5"/>
                </a:solidFill>
                <a:latin typeface="DM Sans"/>
                <a:ea typeface="DM Sans"/>
                <a:cs typeface="DM Sans"/>
                <a:sym typeface="DM Sans"/>
              </a:rPr>
              <a:t>Match the hard skills on the left with their corresponding definitions on the right:</a:t>
            </a:r>
            <a:endParaRPr b="1" sz="3500">
              <a:solidFill>
                <a:srgbClr val="B5B5B5"/>
              </a:solidFill>
              <a:latin typeface="DM Sans"/>
              <a:ea typeface="DM Sans"/>
              <a:cs typeface="DM Sans"/>
              <a:sym typeface="DM Sans"/>
            </a:endParaRPr>
          </a:p>
        </p:txBody>
      </p:sp>
      <p:sp>
        <p:nvSpPr>
          <p:cNvPr id="426" name="Google Shape;426;p70"/>
          <p:cNvSpPr txBox="1"/>
          <p:nvPr/>
        </p:nvSpPr>
        <p:spPr>
          <a:xfrm>
            <a:off x="573300" y="2254850"/>
            <a:ext cx="24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Programming Languages</a:t>
            </a:r>
            <a:endParaRPr b="1">
              <a:solidFill>
                <a:srgbClr val="DEFC52"/>
              </a:solidFill>
              <a:latin typeface="DM Sans"/>
              <a:ea typeface="DM Sans"/>
              <a:cs typeface="DM Sans"/>
              <a:sym typeface="DM Sans"/>
            </a:endParaRPr>
          </a:p>
        </p:txBody>
      </p:sp>
      <p:sp>
        <p:nvSpPr>
          <p:cNvPr id="427" name="Google Shape;427;p70"/>
          <p:cNvSpPr txBox="1"/>
          <p:nvPr/>
        </p:nvSpPr>
        <p:spPr>
          <a:xfrm>
            <a:off x="573300" y="2736350"/>
            <a:ext cx="24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Database Management</a:t>
            </a:r>
            <a:endParaRPr b="1">
              <a:solidFill>
                <a:srgbClr val="DEFC52"/>
              </a:solidFill>
              <a:latin typeface="DM Sans"/>
              <a:ea typeface="DM Sans"/>
              <a:cs typeface="DM Sans"/>
              <a:sym typeface="DM Sans"/>
            </a:endParaRPr>
          </a:p>
        </p:txBody>
      </p:sp>
      <p:sp>
        <p:nvSpPr>
          <p:cNvPr id="428" name="Google Shape;428;p70"/>
          <p:cNvSpPr txBox="1"/>
          <p:nvPr/>
        </p:nvSpPr>
        <p:spPr>
          <a:xfrm>
            <a:off x="573300" y="3217850"/>
            <a:ext cx="28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Networking and Infrastructure</a:t>
            </a:r>
            <a:endParaRPr b="1">
              <a:solidFill>
                <a:srgbClr val="DEFC52"/>
              </a:solidFill>
              <a:latin typeface="DM Sans"/>
              <a:ea typeface="DM Sans"/>
              <a:cs typeface="DM Sans"/>
              <a:sym typeface="DM Sans"/>
            </a:endParaRPr>
          </a:p>
        </p:txBody>
      </p:sp>
      <p:sp>
        <p:nvSpPr>
          <p:cNvPr id="429" name="Google Shape;429;p70"/>
          <p:cNvSpPr txBox="1"/>
          <p:nvPr/>
        </p:nvSpPr>
        <p:spPr>
          <a:xfrm>
            <a:off x="573300" y="3699350"/>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DEFC52"/>
                </a:solidFill>
                <a:latin typeface="DM Sans"/>
                <a:ea typeface="DM Sans"/>
                <a:cs typeface="DM Sans"/>
                <a:sym typeface="DM Sans"/>
              </a:rPr>
              <a:t>Cybersecurity</a:t>
            </a:r>
            <a:endParaRPr b="1">
              <a:solidFill>
                <a:srgbClr val="DEFC52"/>
              </a:solidFill>
              <a:latin typeface="DM Sans"/>
              <a:ea typeface="DM Sans"/>
              <a:cs typeface="DM Sans"/>
              <a:sym typeface="DM Sans"/>
            </a:endParaRPr>
          </a:p>
        </p:txBody>
      </p:sp>
      <p:sp>
        <p:nvSpPr>
          <p:cNvPr id="430" name="Google Shape;430;p70"/>
          <p:cNvSpPr txBox="1"/>
          <p:nvPr/>
        </p:nvSpPr>
        <p:spPr>
          <a:xfrm>
            <a:off x="3538850" y="2254850"/>
            <a:ext cx="5605200" cy="174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Knowledge of network protocols and security</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Expertise in writing code and developing software</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0"/>
              </a:spcAft>
              <a:buNone/>
            </a:pPr>
            <a:r>
              <a:rPr lang="es" sz="1600">
                <a:solidFill>
                  <a:schemeClr val="lt1"/>
                </a:solidFill>
                <a:latin typeface="DM Sans"/>
                <a:ea typeface="DM Sans"/>
                <a:cs typeface="DM Sans"/>
                <a:sym typeface="DM Sans"/>
              </a:rPr>
              <a:t>Proficiency in managing and working with databases</a:t>
            </a:r>
            <a:endParaRPr sz="1600">
              <a:solidFill>
                <a:schemeClr val="lt1"/>
              </a:solidFill>
              <a:latin typeface="DM Sans"/>
              <a:ea typeface="DM Sans"/>
              <a:cs typeface="DM Sans"/>
              <a:sym typeface="DM Sans"/>
            </a:endParaRPr>
          </a:p>
          <a:p>
            <a:pPr indent="0" lvl="0" marL="457200" rtl="0" algn="l">
              <a:lnSpc>
                <a:spcPct val="115000"/>
              </a:lnSpc>
              <a:spcBef>
                <a:spcPts val="1200"/>
              </a:spcBef>
              <a:spcAft>
                <a:spcPts val="1200"/>
              </a:spcAft>
              <a:buNone/>
            </a:pPr>
            <a:r>
              <a:rPr lang="es" sz="1600">
                <a:solidFill>
                  <a:schemeClr val="lt1"/>
                </a:solidFill>
                <a:latin typeface="DM Sans"/>
                <a:ea typeface="DM Sans"/>
                <a:cs typeface="DM Sans"/>
                <a:sym typeface="DM Sans"/>
              </a:rPr>
              <a:t>Understanding of network administration</a:t>
            </a:r>
            <a:endParaRPr sz="1600">
              <a:latin typeface="DM Sans"/>
              <a:ea typeface="DM Sans"/>
              <a:cs typeface="DM Sans"/>
              <a:sym typeface="DM Sans"/>
            </a:endParaRPr>
          </a:p>
        </p:txBody>
      </p:sp>
      <p:cxnSp>
        <p:nvCxnSpPr>
          <p:cNvPr id="431" name="Google Shape;431;p70"/>
          <p:cNvCxnSpPr>
            <a:stCxn id="426" idx="3"/>
          </p:cNvCxnSpPr>
          <p:nvPr/>
        </p:nvCxnSpPr>
        <p:spPr>
          <a:xfrm>
            <a:off x="3008700" y="2454950"/>
            <a:ext cx="1039500" cy="459600"/>
          </a:xfrm>
          <a:prstGeom prst="straightConnector1">
            <a:avLst/>
          </a:prstGeom>
          <a:noFill/>
          <a:ln cap="flat" cmpd="sng" w="28575">
            <a:solidFill>
              <a:srgbClr val="FF0000"/>
            </a:solidFill>
            <a:prstDash val="solid"/>
            <a:round/>
            <a:headEnd len="med" w="med" type="none"/>
            <a:tailEnd len="med" w="med" type="triangle"/>
          </a:ln>
        </p:spPr>
      </p:cxnSp>
      <p:cxnSp>
        <p:nvCxnSpPr>
          <p:cNvPr id="432" name="Google Shape;432;p70"/>
          <p:cNvCxnSpPr/>
          <p:nvPr/>
        </p:nvCxnSpPr>
        <p:spPr>
          <a:xfrm>
            <a:off x="3008700" y="2924150"/>
            <a:ext cx="1039500" cy="400200"/>
          </a:xfrm>
          <a:prstGeom prst="straightConnector1">
            <a:avLst/>
          </a:prstGeom>
          <a:noFill/>
          <a:ln cap="flat" cmpd="sng" w="28575">
            <a:solidFill>
              <a:srgbClr val="FF0000"/>
            </a:solidFill>
            <a:prstDash val="solid"/>
            <a:round/>
            <a:headEnd len="med" w="med" type="none"/>
            <a:tailEnd len="med" w="med" type="triangle"/>
          </a:ln>
        </p:spPr>
      </p:cxnSp>
      <p:cxnSp>
        <p:nvCxnSpPr>
          <p:cNvPr id="433" name="Google Shape;433;p70"/>
          <p:cNvCxnSpPr/>
          <p:nvPr/>
        </p:nvCxnSpPr>
        <p:spPr>
          <a:xfrm>
            <a:off x="3327450" y="3431750"/>
            <a:ext cx="711300" cy="359100"/>
          </a:xfrm>
          <a:prstGeom prst="straightConnector1">
            <a:avLst/>
          </a:prstGeom>
          <a:noFill/>
          <a:ln cap="flat" cmpd="sng" w="28575">
            <a:solidFill>
              <a:srgbClr val="FF0000"/>
            </a:solidFill>
            <a:prstDash val="solid"/>
            <a:round/>
            <a:headEnd len="med" w="med" type="none"/>
            <a:tailEnd len="med" w="med" type="triangle"/>
          </a:ln>
        </p:spPr>
      </p:cxnSp>
      <p:cxnSp>
        <p:nvCxnSpPr>
          <p:cNvPr id="434" name="Google Shape;434;p70"/>
          <p:cNvCxnSpPr/>
          <p:nvPr/>
        </p:nvCxnSpPr>
        <p:spPr>
          <a:xfrm flipH="1" rot="10800000">
            <a:off x="3028950" y="2476950"/>
            <a:ext cx="990600" cy="1428300"/>
          </a:xfrm>
          <a:prstGeom prst="straightConnector1">
            <a:avLst/>
          </a:prstGeom>
          <a:noFill/>
          <a:ln cap="flat" cmpd="sng" w="28575">
            <a:solidFill>
              <a:srgbClr val="FF0000"/>
            </a:solidFill>
            <a:prstDash val="solid"/>
            <a:round/>
            <a:headEnd len="med" w="med" type="none"/>
            <a:tailEnd len="med" w="med" type="triangle"/>
          </a:ln>
        </p:spPr>
      </p:cxnSp>
      <p:sp>
        <p:nvSpPr>
          <p:cNvPr id="435" name="Google Shape;435;p70"/>
          <p:cNvSpPr txBox="1"/>
          <p:nvPr/>
        </p:nvSpPr>
        <p:spPr>
          <a:xfrm>
            <a:off x="5210400" y="218500"/>
            <a:ext cx="3000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FF0000"/>
                </a:solidFill>
                <a:latin typeface="DM Sans"/>
                <a:ea typeface="DM Sans"/>
                <a:cs typeface="DM Sans"/>
                <a:sym typeface="DM Sans"/>
              </a:rPr>
              <a:t>(key)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Today’s agenda - checkout</a:t>
            </a:r>
            <a:endParaRPr b="1" i="0" sz="4000" u="none" cap="none" strike="noStrike">
              <a:solidFill>
                <a:schemeClr val="dk1"/>
              </a:solidFill>
              <a:latin typeface="DM Sans"/>
              <a:ea typeface="DM Sans"/>
              <a:cs typeface="DM Sans"/>
              <a:sym typeface="DM Sans"/>
            </a:endParaRPr>
          </a:p>
        </p:txBody>
      </p:sp>
      <p:cxnSp>
        <p:nvCxnSpPr>
          <p:cNvPr id="441" name="Google Shape;441;p71"/>
          <p:cNvCxnSpPr/>
          <p:nvPr/>
        </p:nvCxnSpPr>
        <p:spPr>
          <a:xfrm flipH="1" rot="-5400000">
            <a:off x="1992988" y="2038963"/>
            <a:ext cx="5553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442" name="Google Shape;442;p71"/>
          <p:cNvCxnSpPr/>
          <p:nvPr/>
        </p:nvCxnSpPr>
        <p:spPr>
          <a:xfrm flipH="1" rot="-5400000">
            <a:off x="2052226" y="2751888"/>
            <a:ext cx="4368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443" name="Google Shape;443;p71"/>
          <p:cNvCxnSpPr>
            <a:stCxn id="444" idx="2"/>
            <a:endCxn id="445" idx="0"/>
          </p:cNvCxnSpPr>
          <p:nvPr/>
        </p:nvCxnSpPr>
        <p:spPr>
          <a:xfrm flipH="1" rot="-5400000">
            <a:off x="2032575" y="3444963"/>
            <a:ext cx="476700" cy="6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446" name="Google Shape;446;p71"/>
          <p:cNvPicPr preferRelativeResize="0"/>
          <p:nvPr/>
        </p:nvPicPr>
        <p:blipFill rotWithShape="1">
          <a:blip r:embed="rId3">
            <a:alphaModFix/>
          </a:blip>
          <a:srcRect b="0" l="0" r="0" t="0"/>
          <a:stretch/>
        </p:blipFill>
        <p:spPr>
          <a:xfrm>
            <a:off x="2172426" y="1623851"/>
            <a:ext cx="196975" cy="196975"/>
          </a:xfrm>
          <a:prstGeom prst="rect">
            <a:avLst/>
          </a:prstGeom>
          <a:noFill/>
          <a:ln>
            <a:noFill/>
          </a:ln>
        </p:spPr>
      </p:pic>
      <p:pic>
        <p:nvPicPr>
          <p:cNvPr id="447" name="Google Shape;447;p71"/>
          <p:cNvPicPr preferRelativeResize="0"/>
          <p:nvPr/>
        </p:nvPicPr>
        <p:blipFill rotWithShape="1">
          <a:blip r:embed="rId3">
            <a:alphaModFix/>
          </a:blip>
          <a:srcRect b="0" l="0" r="0" t="0"/>
          <a:stretch/>
        </p:blipFill>
        <p:spPr>
          <a:xfrm>
            <a:off x="2172163" y="2316901"/>
            <a:ext cx="196975" cy="196975"/>
          </a:xfrm>
          <a:prstGeom prst="rect">
            <a:avLst/>
          </a:prstGeom>
          <a:noFill/>
          <a:ln>
            <a:noFill/>
          </a:ln>
        </p:spPr>
      </p:pic>
      <p:pic>
        <p:nvPicPr>
          <p:cNvPr id="448" name="Google Shape;448;p71"/>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pic>
        <p:nvPicPr>
          <p:cNvPr id="449" name="Google Shape;449;p71"/>
          <p:cNvPicPr preferRelativeResize="0"/>
          <p:nvPr/>
        </p:nvPicPr>
        <p:blipFill rotWithShape="1">
          <a:blip r:embed="rId3">
            <a:alphaModFix/>
          </a:blip>
          <a:srcRect b="0" l="0" r="0" t="0"/>
          <a:stretch/>
        </p:blipFill>
        <p:spPr>
          <a:xfrm>
            <a:off x="2172138" y="3683563"/>
            <a:ext cx="196975" cy="196975"/>
          </a:xfrm>
          <a:prstGeom prst="rect">
            <a:avLst/>
          </a:prstGeom>
          <a:noFill/>
          <a:ln>
            <a:noFill/>
          </a:ln>
        </p:spPr>
      </p:pic>
      <p:cxnSp>
        <p:nvCxnSpPr>
          <p:cNvPr id="450" name="Google Shape;450;p71"/>
          <p:cNvCxnSpPr/>
          <p:nvPr/>
        </p:nvCxnSpPr>
        <p:spPr>
          <a:xfrm flipH="1" rot="-5400000">
            <a:off x="1992988" y="2038963"/>
            <a:ext cx="5553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451" name="Google Shape;451;p71"/>
          <p:cNvCxnSpPr/>
          <p:nvPr/>
        </p:nvCxnSpPr>
        <p:spPr>
          <a:xfrm flipH="1" rot="-5400000">
            <a:off x="2052226" y="2751888"/>
            <a:ext cx="4368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452" name="Google Shape;452;p71"/>
          <p:cNvCxnSpPr>
            <a:stCxn id="448" idx="2"/>
            <a:endCxn id="449" idx="0"/>
          </p:cNvCxnSpPr>
          <p:nvPr/>
        </p:nvCxnSpPr>
        <p:spPr>
          <a:xfrm flipH="1" rot="-5400000">
            <a:off x="2032575" y="34449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sp>
        <p:nvSpPr>
          <p:cNvPr id="453" name="Google Shape;453;p71"/>
          <p:cNvSpPr txBox="1"/>
          <p:nvPr/>
        </p:nvSpPr>
        <p:spPr>
          <a:xfrm>
            <a:off x="2690550" y="1526138"/>
            <a:ext cx="4810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We talked </a:t>
            </a:r>
            <a:r>
              <a:rPr lang="es" sz="1350">
                <a:solidFill>
                  <a:schemeClr val="dk1"/>
                </a:solidFill>
                <a:latin typeface="DM Sans"/>
                <a:ea typeface="DM Sans"/>
                <a:cs typeface="DM Sans"/>
                <a:sym typeface="DM Sans"/>
              </a:rPr>
              <a:t>about different job positions in IT.</a:t>
            </a:r>
            <a:endParaRPr i="0" sz="1350" u="none" cap="none" strike="noStrike">
              <a:solidFill>
                <a:schemeClr val="dk1"/>
              </a:solidFill>
              <a:latin typeface="DM Sans"/>
              <a:ea typeface="DM Sans"/>
              <a:cs typeface="DM Sans"/>
              <a:sym typeface="DM Sans"/>
            </a:endParaRPr>
          </a:p>
        </p:txBody>
      </p:sp>
      <p:sp>
        <p:nvSpPr>
          <p:cNvPr id="454" name="Google Shape;454;p71"/>
          <p:cNvSpPr txBox="1"/>
          <p:nvPr/>
        </p:nvSpPr>
        <p:spPr>
          <a:xfrm>
            <a:off x="2690548" y="3587400"/>
            <a:ext cx="4917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We practiced </a:t>
            </a:r>
            <a:r>
              <a:rPr lang="es" sz="1350">
                <a:solidFill>
                  <a:schemeClr val="dk1"/>
                </a:solidFill>
                <a:latin typeface="DM Sans"/>
                <a:ea typeface="DM Sans"/>
                <a:cs typeface="DM Sans"/>
                <a:sym typeface="DM Sans"/>
              </a:rPr>
              <a:t>writing.</a:t>
            </a:r>
            <a:endParaRPr sz="1350">
              <a:solidFill>
                <a:schemeClr val="dk1"/>
              </a:solidFill>
              <a:latin typeface="DM Sans"/>
              <a:ea typeface="DM Sans"/>
              <a:cs typeface="DM Sans"/>
              <a:sym typeface="DM Sans"/>
            </a:endParaRPr>
          </a:p>
        </p:txBody>
      </p:sp>
      <p:sp>
        <p:nvSpPr>
          <p:cNvPr id="455" name="Google Shape;455;p71"/>
          <p:cNvSpPr txBox="1"/>
          <p:nvPr/>
        </p:nvSpPr>
        <p:spPr>
          <a:xfrm>
            <a:off x="2690548" y="2819350"/>
            <a:ext cx="5158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We differentiated </a:t>
            </a:r>
            <a:r>
              <a:rPr lang="es" sz="1350">
                <a:solidFill>
                  <a:schemeClr val="dk1"/>
                </a:solidFill>
                <a:latin typeface="DM Sans"/>
                <a:ea typeface="DM Sans"/>
                <a:cs typeface="DM Sans"/>
                <a:sym typeface="DM Sans"/>
              </a:rPr>
              <a:t>soft and hard skills and reflect on their importance in IT jobs.</a:t>
            </a:r>
            <a:endParaRPr b="1" sz="1350">
              <a:solidFill>
                <a:schemeClr val="dk1"/>
              </a:solidFill>
              <a:latin typeface="DM Sans"/>
              <a:ea typeface="DM Sans"/>
              <a:cs typeface="DM Sans"/>
              <a:sym typeface="DM Sans"/>
            </a:endParaRPr>
          </a:p>
        </p:txBody>
      </p:sp>
      <p:sp>
        <p:nvSpPr>
          <p:cNvPr id="456" name="Google Shape;456;p71"/>
          <p:cNvSpPr txBox="1"/>
          <p:nvPr/>
        </p:nvSpPr>
        <p:spPr>
          <a:xfrm>
            <a:off x="2690550" y="2172750"/>
            <a:ext cx="4917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We discussed </a:t>
            </a:r>
            <a:r>
              <a:rPr lang="es" sz="1350">
                <a:solidFill>
                  <a:schemeClr val="dk1"/>
                </a:solidFill>
                <a:latin typeface="DM Sans"/>
                <a:ea typeface="DM Sans"/>
                <a:cs typeface="DM Sans"/>
                <a:sym typeface="DM Sans"/>
              </a:rPr>
              <a:t>tasks and responsibilities related to those jobs.</a:t>
            </a:r>
            <a:endParaRPr i="0" sz="135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2"/>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Written</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focus</a:t>
            </a:r>
            <a:endParaRPr b="1" sz="4000">
              <a:solidFill>
                <a:schemeClr val="accent6"/>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6"/>
          <p:cNvSpPr txBox="1"/>
          <p:nvPr/>
        </p:nvSpPr>
        <p:spPr>
          <a:xfrm>
            <a:off x="1193400" y="2202300"/>
            <a:ext cx="675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100"/>
              <a:buFont typeface="Arial"/>
              <a:buNone/>
            </a:pPr>
            <a:r>
              <a:rPr b="1" lang="es" sz="4000">
                <a:solidFill>
                  <a:srgbClr val="EAFF6A"/>
                </a:solidFill>
                <a:latin typeface="DM Sans"/>
                <a:ea typeface="DM Sans"/>
                <a:cs typeface="DM Sans"/>
                <a:sym typeface="DM Sans"/>
              </a:rPr>
              <a:t>What’s your job?</a:t>
            </a:r>
            <a:endParaRPr b="1" i="0" sz="4000" u="none" cap="none" strike="noStrike">
              <a:solidFill>
                <a:srgbClr val="EAFF6A"/>
              </a:solidFill>
              <a:latin typeface="DM Sans"/>
              <a:ea typeface="DM Sans"/>
              <a:cs typeface="DM Sans"/>
              <a:sym typeface="DM Sans"/>
            </a:endParaRPr>
          </a:p>
        </p:txBody>
      </p:sp>
      <p:sp>
        <p:nvSpPr>
          <p:cNvPr id="147" name="Google Shape;147;p46"/>
          <p:cNvSpPr txBox="1"/>
          <p:nvPr/>
        </p:nvSpPr>
        <p:spPr>
          <a:xfrm>
            <a:off x="1461300" y="174058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FFFFFF"/>
                </a:solidFill>
                <a:latin typeface="DM Sans"/>
                <a:ea typeface="DM Sans"/>
                <a:cs typeface="DM Sans"/>
                <a:sym typeface="DM Sans"/>
              </a:rPr>
              <a:t>Week </a:t>
            </a:r>
            <a:r>
              <a:rPr b="1" lang="es" sz="1800">
                <a:solidFill>
                  <a:srgbClr val="FFFFFF"/>
                </a:solidFill>
                <a:latin typeface="DM Sans"/>
                <a:ea typeface="DM Sans"/>
                <a:cs typeface="DM Sans"/>
                <a:sym typeface="DM Sans"/>
              </a:rPr>
              <a:t>4</a:t>
            </a:r>
            <a:r>
              <a:rPr b="0" i="0" lang="es" sz="1800" u="none" cap="none" strike="noStrike">
                <a:solidFill>
                  <a:srgbClr val="FFFFFF"/>
                </a:solidFill>
                <a:latin typeface="DM Sans"/>
                <a:ea typeface="DM Sans"/>
                <a:cs typeface="DM Sans"/>
                <a:sym typeface="DM Sans"/>
              </a:rPr>
              <a:t> – LEVEL </a:t>
            </a:r>
            <a:r>
              <a:rPr lang="es" sz="1800">
                <a:solidFill>
                  <a:srgbClr val="FFFFFF"/>
                </a:solidFill>
                <a:latin typeface="DM Sans"/>
                <a:ea typeface="DM Sans"/>
                <a:cs typeface="DM Sans"/>
                <a:sym typeface="DM Sans"/>
              </a:rPr>
              <a:t>1</a:t>
            </a:r>
            <a:endParaRPr b="1" i="0" sz="1800" u="none" cap="none" strike="noStrike">
              <a:solidFill>
                <a:srgbClr val="FFFFFF"/>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3"/>
          <p:cNvSpPr/>
          <p:nvPr/>
        </p:nvSpPr>
        <p:spPr>
          <a:xfrm>
            <a:off x="4220375" y="1859975"/>
            <a:ext cx="3686100" cy="3072300"/>
          </a:xfrm>
          <a:prstGeom prst="roundRect">
            <a:avLst>
              <a:gd fmla="val 16667" name="adj"/>
            </a:avLst>
          </a:prstGeom>
          <a:solidFill>
            <a:srgbClr val="E8E7E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3"/>
          <p:cNvSpPr/>
          <p:nvPr/>
        </p:nvSpPr>
        <p:spPr>
          <a:xfrm>
            <a:off x="413700" y="1859975"/>
            <a:ext cx="3686100" cy="30723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3"/>
          <p:cNvSpPr txBox="1"/>
          <p:nvPr/>
        </p:nvSpPr>
        <p:spPr>
          <a:xfrm>
            <a:off x="573300" y="899375"/>
            <a:ext cx="79974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800">
                <a:solidFill>
                  <a:schemeClr val="dk2"/>
                </a:solidFill>
                <a:latin typeface="DM Sans"/>
                <a:ea typeface="DM Sans"/>
                <a:cs typeface="DM Sans"/>
                <a:sym typeface="DM Sans"/>
              </a:rPr>
              <a:t>Read these workers profiles and write a CV summary that includes their skills</a:t>
            </a:r>
            <a:endParaRPr b="1" sz="2800">
              <a:solidFill>
                <a:schemeClr val="dk2"/>
              </a:solidFill>
              <a:latin typeface="DM Sans"/>
              <a:ea typeface="DM Sans"/>
              <a:cs typeface="DM Sans"/>
              <a:sym typeface="DM Sans"/>
            </a:endParaRPr>
          </a:p>
        </p:txBody>
      </p:sp>
      <p:sp>
        <p:nvSpPr>
          <p:cNvPr id="469" name="Google Shape;469;p73"/>
          <p:cNvSpPr txBox="1"/>
          <p:nvPr/>
        </p:nvSpPr>
        <p:spPr>
          <a:xfrm>
            <a:off x="601300" y="1946150"/>
            <a:ext cx="3177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WEB DESIGNER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creative and visually-oriented</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strong eye for aesthetic and layout design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understanding of UX/UI design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knowledge of web design principles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Graphic design tools: certifications in Adobe PhotoShop and Illustrator (Certified by Coderhouse)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Great communication skills</a:t>
            </a:r>
            <a:endParaRPr>
              <a:latin typeface="DM Sans"/>
              <a:ea typeface="DM Sans"/>
              <a:cs typeface="DM Sans"/>
              <a:sym typeface="DM Sans"/>
            </a:endParaRPr>
          </a:p>
        </p:txBody>
      </p:sp>
      <p:sp>
        <p:nvSpPr>
          <p:cNvPr id="470" name="Google Shape;470;p73"/>
          <p:cNvSpPr txBox="1"/>
          <p:nvPr/>
        </p:nvSpPr>
        <p:spPr>
          <a:xfrm>
            <a:off x="888425" y="457000"/>
            <a:ext cx="432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WRITTEN FOCUS</a:t>
            </a:r>
            <a:endParaRPr>
              <a:solidFill>
                <a:schemeClr val="dk1"/>
              </a:solidFill>
              <a:latin typeface="DM Sans"/>
              <a:ea typeface="DM Sans"/>
              <a:cs typeface="DM Sans"/>
              <a:sym typeface="DM Sans"/>
            </a:endParaRPr>
          </a:p>
        </p:txBody>
      </p:sp>
      <p:grpSp>
        <p:nvGrpSpPr>
          <p:cNvPr id="471" name="Google Shape;471;p73"/>
          <p:cNvGrpSpPr/>
          <p:nvPr/>
        </p:nvGrpSpPr>
        <p:grpSpPr>
          <a:xfrm>
            <a:off x="413691" y="416777"/>
            <a:ext cx="474743" cy="511540"/>
            <a:chOff x="974706" y="2467173"/>
            <a:chExt cx="738900" cy="738900"/>
          </a:xfrm>
        </p:grpSpPr>
        <p:sp>
          <p:nvSpPr>
            <p:cNvPr id="472" name="Google Shape;472;p73"/>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7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74" name="Google Shape;474;p73"/>
          <p:cNvSpPr txBox="1"/>
          <p:nvPr/>
        </p:nvSpPr>
        <p:spPr>
          <a:xfrm>
            <a:off x="4346375" y="1946150"/>
            <a:ext cx="3383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BACKEND SOFTWARE DEVELOPER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proficient in Java, Python, Ruby, and Node.js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strong problem-solving and analytical skills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experience with databases and SQL</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continuous learning and adaptation to new technologies and programming languages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collaboration skills for working with frontend developers</a:t>
            </a:r>
            <a:endParaRPr>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nvSpPr>
        <p:spPr>
          <a:xfrm>
            <a:off x="476250" y="1606650"/>
            <a:ext cx="7997400" cy="2179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 sz="1800">
                <a:solidFill>
                  <a:schemeClr val="dk1"/>
                </a:solidFill>
                <a:latin typeface="DM Sans"/>
                <a:ea typeface="DM Sans"/>
                <a:cs typeface="DM Sans"/>
                <a:sym typeface="DM Sans"/>
              </a:rPr>
              <a:t>Hello, my name is Taylor. I’m a (1) _______________ web designer with a passion for creating visually captivating websites. I possess a (2) _______________ and (3) _______________, ensuring stunning aesthetic and layout designs. I have a deep understanding of (4) _______________ and expertise in utilizing graphic design tools like Adobe Photoshop and Illustrator (Certified by Coderhouse). I have excellent (5) _______________ skills to effectively collaborate with clients and deliver outstanding web designs.</a:t>
            </a:r>
            <a:endParaRPr sz="1800">
              <a:solidFill>
                <a:schemeClr val="dk1"/>
              </a:solidFill>
              <a:latin typeface="DM Sans"/>
              <a:ea typeface="DM Sans"/>
              <a:cs typeface="DM Sans"/>
              <a:sym typeface="DM Sans"/>
            </a:endParaRPr>
          </a:p>
        </p:txBody>
      </p:sp>
      <p:sp>
        <p:nvSpPr>
          <p:cNvPr id="480" name="Google Shape;480;p74"/>
          <p:cNvSpPr txBox="1"/>
          <p:nvPr/>
        </p:nvSpPr>
        <p:spPr>
          <a:xfrm>
            <a:off x="888425" y="457000"/>
            <a:ext cx="432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WRITTEN FOCUS</a:t>
            </a:r>
            <a:endParaRPr>
              <a:solidFill>
                <a:schemeClr val="dk1"/>
              </a:solidFill>
              <a:latin typeface="DM Sans"/>
              <a:ea typeface="DM Sans"/>
              <a:cs typeface="DM Sans"/>
              <a:sym typeface="DM Sans"/>
            </a:endParaRPr>
          </a:p>
        </p:txBody>
      </p:sp>
      <p:grpSp>
        <p:nvGrpSpPr>
          <p:cNvPr id="481" name="Google Shape;481;p74"/>
          <p:cNvGrpSpPr/>
          <p:nvPr/>
        </p:nvGrpSpPr>
        <p:grpSpPr>
          <a:xfrm>
            <a:off x="413691" y="416777"/>
            <a:ext cx="474743" cy="511540"/>
            <a:chOff x="974706" y="2467173"/>
            <a:chExt cx="738900" cy="738900"/>
          </a:xfrm>
        </p:grpSpPr>
        <p:sp>
          <p:nvSpPr>
            <p:cNvPr id="482" name="Google Shape;482;p74"/>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7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5"/>
          <p:cNvSpPr txBox="1"/>
          <p:nvPr/>
        </p:nvSpPr>
        <p:spPr>
          <a:xfrm>
            <a:off x="476250" y="1606650"/>
            <a:ext cx="7997400" cy="242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 sz="1800">
                <a:solidFill>
                  <a:schemeClr val="dk1"/>
                </a:solidFill>
                <a:latin typeface="DM Sans"/>
                <a:ea typeface="DM Sans"/>
                <a:cs typeface="DM Sans"/>
                <a:sym typeface="DM Sans"/>
              </a:rPr>
              <a:t>Hello, this is Helen, a skilled (1) _______________ software developer proficient in languages such as Java, Python, Ruby, and Node.js. I possess (2) _______________ and (3) _______________ skills, enabling efficient problem-solving and analytical thinking. I have extensive experience working with databases and SQL. I am adaptable and committed to (4) _______________ to stay updated with the latest technologies and programming languages. I have strong (5) _______________ to effectively collaborate with frontend developers and deliver robust backend solutions.</a:t>
            </a:r>
            <a:endParaRPr sz="1800">
              <a:solidFill>
                <a:schemeClr val="dk1"/>
              </a:solidFill>
              <a:latin typeface="DM Sans"/>
              <a:ea typeface="DM Sans"/>
              <a:cs typeface="DM Sans"/>
              <a:sym typeface="DM Sans"/>
            </a:endParaRPr>
          </a:p>
        </p:txBody>
      </p:sp>
      <p:sp>
        <p:nvSpPr>
          <p:cNvPr id="489" name="Google Shape;489;p75"/>
          <p:cNvSpPr txBox="1"/>
          <p:nvPr/>
        </p:nvSpPr>
        <p:spPr>
          <a:xfrm>
            <a:off x="888425" y="457000"/>
            <a:ext cx="432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WRITTEN FOCUS</a:t>
            </a:r>
            <a:endParaRPr>
              <a:solidFill>
                <a:schemeClr val="dk1"/>
              </a:solidFill>
              <a:latin typeface="DM Sans"/>
              <a:ea typeface="DM Sans"/>
              <a:cs typeface="DM Sans"/>
              <a:sym typeface="DM Sans"/>
            </a:endParaRPr>
          </a:p>
        </p:txBody>
      </p:sp>
      <p:grpSp>
        <p:nvGrpSpPr>
          <p:cNvPr id="490" name="Google Shape;490;p75"/>
          <p:cNvGrpSpPr/>
          <p:nvPr/>
        </p:nvGrpSpPr>
        <p:grpSpPr>
          <a:xfrm>
            <a:off x="413691" y="416777"/>
            <a:ext cx="474743" cy="511540"/>
            <a:chOff x="974706" y="2467173"/>
            <a:chExt cx="738900" cy="738900"/>
          </a:xfrm>
        </p:grpSpPr>
        <p:sp>
          <p:nvSpPr>
            <p:cNvPr id="491" name="Google Shape;491;p75"/>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 name="Google Shape;492;p7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6"/>
          <p:cNvSpPr/>
          <p:nvPr/>
        </p:nvSpPr>
        <p:spPr>
          <a:xfrm>
            <a:off x="1940675" y="1793000"/>
            <a:ext cx="4703100" cy="30723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6"/>
          <p:cNvSpPr txBox="1"/>
          <p:nvPr/>
        </p:nvSpPr>
        <p:spPr>
          <a:xfrm>
            <a:off x="573300" y="899375"/>
            <a:ext cx="81732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800">
                <a:solidFill>
                  <a:schemeClr val="dk2"/>
                </a:solidFill>
                <a:latin typeface="DM Sans"/>
                <a:ea typeface="DM Sans"/>
                <a:cs typeface="DM Sans"/>
                <a:sym typeface="DM Sans"/>
              </a:rPr>
              <a:t>Write a similar text for this IT project manager</a:t>
            </a:r>
            <a:endParaRPr b="1" sz="2800">
              <a:solidFill>
                <a:schemeClr val="dk2"/>
              </a:solidFill>
              <a:latin typeface="DM Sans"/>
              <a:ea typeface="DM Sans"/>
              <a:cs typeface="DM Sans"/>
              <a:sym typeface="DM Sans"/>
            </a:endParaRPr>
          </a:p>
        </p:txBody>
      </p:sp>
      <p:sp>
        <p:nvSpPr>
          <p:cNvPr id="499" name="Google Shape;499;p76"/>
          <p:cNvSpPr txBox="1"/>
          <p:nvPr/>
        </p:nvSpPr>
        <p:spPr>
          <a:xfrm>
            <a:off x="2175125" y="2159300"/>
            <a:ext cx="4234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IT PROJECT MANAGER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Strong leadership and communication skills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Proficient in project management methodologies and tools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Excellent problem-solving abilities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Ability to coordinate teams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Skilled in budget and timeline management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Proficient in English (Coderhouse English Academy certification)</a:t>
            </a:r>
            <a:endParaRPr>
              <a:latin typeface="DM Sans"/>
              <a:ea typeface="DM Sans"/>
              <a:cs typeface="DM Sans"/>
              <a:sym typeface="DM Sans"/>
            </a:endParaRPr>
          </a:p>
        </p:txBody>
      </p:sp>
      <p:sp>
        <p:nvSpPr>
          <p:cNvPr id="500" name="Google Shape;500;p76"/>
          <p:cNvSpPr txBox="1"/>
          <p:nvPr/>
        </p:nvSpPr>
        <p:spPr>
          <a:xfrm>
            <a:off x="888425" y="457000"/>
            <a:ext cx="432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WRITTEN FOCUS</a:t>
            </a:r>
            <a:endParaRPr>
              <a:solidFill>
                <a:schemeClr val="dk1"/>
              </a:solidFill>
              <a:latin typeface="DM Sans"/>
              <a:ea typeface="DM Sans"/>
              <a:cs typeface="DM Sans"/>
              <a:sym typeface="DM Sans"/>
            </a:endParaRPr>
          </a:p>
        </p:txBody>
      </p:sp>
      <p:grpSp>
        <p:nvGrpSpPr>
          <p:cNvPr id="501" name="Google Shape;501;p76"/>
          <p:cNvGrpSpPr/>
          <p:nvPr/>
        </p:nvGrpSpPr>
        <p:grpSpPr>
          <a:xfrm>
            <a:off x="413691" y="416777"/>
            <a:ext cx="474743" cy="511540"/>
            <a:chOff x="974706" y="2467173"/>
            <a:chExt cx="738900" cy="738900"/>
          </a:xfrm>
        </p:grpSpPr>
        <p:sp>
          <p:nvSpPr>
            <p:cNvPr id="502" name="Google Shape;502;p76"/>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7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7"/>
          <p:cNvSpPr txBox="1"/>
          <p:nvPr/>
        </p:nvSpPr>
        <p:spPr>
          <a:xfrm>
            <a:off x="2382900" y="1863750"/>
            <a:ext cx="43782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See you next class!</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8"/>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On </a:t>
            </a:r>
            <a:r>
              <a:rPr b="1" lang="es" sz="4000">
                <a:solidFill>
                  <a:schemeClr val="accent6"/>
                </a:solidFill>
                <a:latin typeface="DM Sans"/>
                <a:ea typeface="DM Sans"/>
                <a:cs typeface="DM Sans"/>
                <a:sym typeface="DM Sans"/>
              </a:rPr>
              <a:t>demand</a:t>
            </a:r>
            <a:endParaRPr b="1" sz="4000">
              <a:solidFill>
                <a:schemeClr val="accent6"/>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9"/>
          <p:cNvSpPr txBox="1"/>
          <p:nvPr/>
        </p:nvSpPr>
        <p:spPr>
          <a:xfrm>
            <a:off x="994300" y="441825"/>
            <a:ext cx="749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Unscramble the following words to find the soft skills of an IT professional</a:t>
            </a:r>
            <a:endParaRPr b="1" i="0" sz="2000" u="none" cap="none" strike="noStrike">
              <a:solidFill>
                <a:srgbClr val="FF0000"/>
              </a:solidFill>
              <a:latin typeface="DM Sans"/>
              <a:ea typeface="DM Sans"/>
              <a:cs typeface="DM Sans"/>
              <a:sym typeface="DM Sans"/>
            </a:endParaRPr>
          </a:p>
        </p:txBody>
      </p:sp>
      <p:grpSp>
        <p:nvGrpSpPr>
          <p:cNvPr id="519" name="Google Shape;519;p79"/>
          <p:cNvGrpSpPr/>
          <p:nvPr/>
        </p:nvGrpSpPr>
        <p:grpSpPr>
          <a:xfrm>
            <a:off x="476241" y="468329"/>
            <a:ext cx="532599" cy="533486"/>
            <a:chOff x="974706" y="2467173"/>
            <a:chExt cx="738900" cy="738900"/>
          </a:xfrm>
        </p:grpSpPr>
        <p:sp>
          <p:nvSpPr>
            <p:cNvPr id="520" name="Google Shape;520;p7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1" name="Google Shape;521;p7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22" name="Google Shape;522;p79"/>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79"/>
          <p:cNvSpPr txBox="1"/>
          <p:nvPr/>
        </p:nvSpPr>
        <p:spPr>
          <a:xfrm>
            <a:off x="679625" y="1371525"/>
            <a:ext cx="81831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sz="1500">
              <a:latin typeface="DM Sans"/>
              <a:ea typeface="DM Sans"/>
              <a:cs typeface="DM Sans"/>
              <a:sym typeface="DM Sans"/>
            </a:endParaRPr>
          </a:p>
          <a:p>
            <a:pPr indent="-314325" lvl="0" marL="457200" marR="0" rtl="0" algn="l">
              <a:lnSpc>
                <a:spcPct val="150000"/>
              </a:lnSpc>
              <a:spcBef>
                <a:spcPts val="0"/>
              </a:spcBef>
              <a:spcAft>
                <a:spcPts val="0"/>
              </a:spcAft>
              <a:buSzPts val="1350"/>
              <a:buFont typeface="DM Sans"/>
              <a:buAutoNum type="arabicPeriod"/>
            </a:pPr>
            <a:r>
              <a:rPr lang="es" sz="1350">
                <a:latin typeface="DM Sans"/>
                <a:ea typeface="DM Sans"/>
                <a:cs typeface="DM Sans"/>
                <a:sym typeface="DM Sans"/>
              </a:rPr>
              <a:t>noimcotmumainc: The ability to exchange information and ideas clearly and effectively with others</a:t>
            </a:r>
            <a:endParaRPr sz="1350">
              <a:latin typeface="DM Sans"/>
              <a:ea typeface="DM Sans"/>
              <a:cs typeface="DM Sans"/>
              <a:sym typeface="DM Sans"/>
            </a:endParaRPr>
          </a:p>
          <a:p>
            <a:pPr indent="-314325" lvl="0" marL="457200" marR="0" rtl="0" algn="l">
              <a:lnSpc>
                <a:spcPct val="150000"/>
              </a:lnSpc>
              <a:spcBef>
                <a:spcPts val="0"/>
              </a:spcBef>
              <a:spcAft>
                <a:spcPts val="0"/>
              </a:spcAft>
              <a:buSzPts val="1350"/>
              <a:buAutoNum type="arabicPeriod"/>
            </a:pPr>
            <a:r>
              <a:rPr lang="es" sz="1350">
                <a:latin typeface="DM Sans"/>
                <a:ea typeface="DM Sans"/>
                <a:cs typeface="DM Sans"/>
                <a:sym typeface="DM Sans"/>
              </a:rPr>
              <a:t>libyresoptisniil: Taking ownership of your tasks and actions, completing obligations in a timely manner.</a:t>
            </a:r>
            <a:endParaRPr sz="1350">
              <a:latin typeface="DM Sans"/>
              <a:ea typeface="DM Sans"/>
              <a:cs typeface="DM Sans"/>
              <a:sym typeface="DM Sans"/>
            </a:endParaRPr>
          </a:p>
          <a:p>
            <a:pPr indent="-314325" lvl="0" marL="457200" marR="0" rtl="0" algn="l">
              <a:lnSpc>
                <a:spcPct val="150000"/>
              </a:lnSpc>
              <a:spcBef>
                <a:spcPts val="0"/>
              </a:spcBef>
              <a:spcAft>
                <a:spcPts val="0"/>
              </a:spcAft>
              <a:buSzPts val="1350"/>
              <a:buFont typeface="DM Sans"/>
              <a:buAutoNum type="arabicPeriod"/>
            </a:pPr>
            <a:r>
              <a:rPr lang="es" sz="1350">
                <a:latin typeface="DM Sans"/>
                <a:ea typeface="DM Sans"/>
                <a:cs typeface="DM Sans"/>
                <a:sym typeface="DM Sans"/>
              </a:rPr>
              <a:t>amet krow: Working collaboratively with others towards a common goal</a:t>
            </a:r>
            <a:endParaRPr sz="1350">
              <a:latin typeface="DM Sans"/>
              <a:ea typeface="DM Sans"/>
              <a:cs typeface="DM Sans"/>
              <a:sym typeface="DM Sans"/>
            </a:endParaRPr>
          </a:p>
          <a:p>
            <a:pPr indent="-314325" lvl="0" marL="457200" marR="0" rtl="0" algn="l">
              <a:lnSpc>
                <a:spcPct val="150000"/>
              </a:lnSpc>
              <a:spcBef>
                <a:spcPts val="0"/>
              </a:spcBef>
              <a:spcAft>
                <a:spcPts val="0"/>
              </a:spcAft>
              <a:buSzPts val="1350"/>
              <a:buFont typeface="DM Sans"/>
              <a:buAutoNum type="arabicPeriod"/>
            </a:pPr>
            <a:r>
              <a:rPr lang="es" sz="1350">
                <a:latin typeface="DM Sans"/>
                <a:ea typeface="DM Sans"/>
                <a:cs typeface="DM Sans"/>
                <a:sym typeface="DM Sans"/>
              </a:rPr>
              <a:t>lseolvnbmroepig: The ability to identify problems or challenges and find effective solutions</a:t>
            </a:r>
            <a:endParaRPr sz="1350">
              <a:latin typeface="DM Sans"/>
              <a:ea typeface="DM Sans"/>
              <a:cs typeface="DM Sans"/>
              <a:sym typeface="DM Sans"/>
            </a:endParaRPr>
          </a:p>
          <a:p>
            <a:pPr indent="-314325" lvl="0" marL="457200" marR="0" rtl="0" algn="l">
              <a:lnSpc>
                <a:spcPct val="150000"/>
              </a:lnSpc>
              <a:spcBef>
                <a:spcPts val="0"/>
              </a:spcBef>
              <a:spcAft>
                <a:spcPts val="0"/>
              </a:spcAft>
              <a:buSzPts val="1350"/>
              <a:buFont typeface="DM Sans"/>
              <a:buAutoNum type="arabicPeriod"/>
            </a:pPr>
            <a:r>
              <a:rPr lang="es" sz="1350">
                <a:latin typeface="DM Sans"/>
                <a:ea typeface="DM Sans"/>
                <a:cs typeface="DM Sans"/>
                <a:sym typeface="DM Sans"/>
              </a:rPr>
              <a:t>ytadablitpa:  Being flexible and open to change in an evolving IT environment</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0"/>
          <p:cNvSpPr txBox="1"/>
          <p:nvPr/>
        </p:nvSpPr>
        <p:spPr>
          <a:xfrm>
            <a:off x="1084400" y="468325"/>
            <a:ext cx="749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Unscramble the following words to find the soft skills of an IT professional </a:t>
            </a:r>
            <a:r>
              <a:rPr b="1" lang="es" sz="2000">
                <a:solidFill>
                  <a:srgbClr val="FF0000"/>
                </a:solidFill>
                <a:latin typeface="DM Sans"/>
                <a:ea typeface="DM Sans"/>
                <a:cs typeface="DM Sans"/>
                <a:sym typeface="DM Sans"/>
              </a:rPr>
              <a:t>(KEY)</a:t>
            </a:r>
            <a:endParaRPr b="1" i="0" sz="2000" u="none" cap="none" strike="noStrike">
              <a:solidFill>
                <a:srgbClr val="FF0000"/>
              </a:solidFill>
              <a:latin typeface="DM Sans"/>
              <a:ea typeface="DM Sans"/>
              <a:cs typeface="DM Sans"/>
              <a:sym typeface="DM Sans"/>
            </a:endParaRPr>
          </a:p>
        </p:txBody>
      </p:sp>
      <p:grpSp>
        <p:nvGrpSpPr>
          <p:cNvPr id="529" name="Google Shape;529;p80"/>
          <p:cNvGrpSpPr/>
          <p:nvPr/>
        </p:nvGrpSpPr>
        <p:grpSpPr>
          <a:xfrm>
            <a:off x="551791" y="346554"/>
            <a:ext cx="532599" cy="533486"/>
            <a:chOff x="974706" y="2467173"/>
            <a:chExt cx="738900" cy="738900"/>
          </a:xfrm>
        </p:grpSpPr>
        <p:sp>
          <p:nvSpPr>
            <p:cNvPr id="530" name="Google Shape;530;p8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32" name="Google Shape;532;p80"/>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80"/>
          <p:cNvSpPr txBox="1"/>
          <p:nvPr/>
        </p:nvSpPr>
        <p:spPr>
          <a:xfrm>
            <a:off x="739700" y="1658725"/>
            <a:ext cx="8183100" cy="16392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1200"/>
              </a:spcBef>
              <a:spcAft>
                <a:spcPts val="0"/>
              </a:spcAft>
              <a:buClr>
                <a:schemeClr val="dk1"/>
              </a:buClr>
              <a:buSzPts val="1350"/>
              <a:buAutoNum type="arabicPeriod"/>
            </a:pPr>
            <a:r>
              <a:rPr lang="es" sz="1350">
                <a:latin typeface="DM Sans"/>
                <a:ea typeface="DM Sans"/>
                <a:cs typeface="DM Sans"/>
                <a:sym typeface="DM Sans"/>
              </a:rPr>
              <a:t>communication</a:t>
            </a:r>
            <a:endParaRPr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lang="es" sz="1350">
                <a:latin typeface="DM Sans"/>
                <a:ea typeface="DM Sans"/>
                <a:cs typeface="DM Sans"/>
                <a:sym typeface="DM Sans"/>
              </a:rPr>
              <a:t>responsibility</a:t>
            </a:r>
            <a:endParaRPr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lang="es" sz="1350">
                <a:latin typeface="DM Sans"/>
                <a:ea typeface="DM Sans"/>
                <a:cs typeface="DM Sans"/>
                <a:sym typeface="DM Sans"/>
              </a:rPr>
              <a:t>team work</a:t>
            </a:r>
            <a:endParaRPr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lang="es" sz="1350">
                <a:latin typeface="DM Sans"/>
                <a:ea typeface="DM Sans"/>
                <a:cs typeface="DM Sans"/>
                <a:sym typeface="DM Sans"/>
              </a:rPr>
              <a:t>problem-solving</a:t>
            </a:r>
            <a:endParaRPr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lang="es" sz="1350">
                <a:latin typeface="DM Sans"/>
                <a:ea typeface="DM Sans"/>
                <a:cs typeface="DM Sans"/>
                <a:sym typeface="DM Sans"/>
              </a:rPr>
              <a:t>adaptability</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1"/>
          <p:cNvSpPr txBox="1"/>
          <p:nvPr/>
        </p:nvSpPr>
        <p:spPr>
          <a:xfrm>
            <a:off x="1255375" y="430900"/>
            <a:ext cx="749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Fill in the blank with the appropriate hard skills for IT workers</a:t>
            </a:r>
            <a:endParaRPr b="1" i="0" sz="2000" u="none" cap="none" strike="noStrike">
              <a:solidFill>
                <a:srgbClr val="FF0000"/>
              </a:solidFill>
              <a:latin typeface="DM Sans"/>
              <a:ea typeface="DM Sans"/>
              <a:cs typeface="DM Sans"/>
              <a:sym typeface="DM Sans"/>
            </a:endParaRPr>
          </a:p>
        </p:txBody>
      </p:sp>
      <p:grpSp>
        <p:nvGrpSpPr>
          <p:cNvPr id="539" name="Google Shape;539;p81"/>
          <p:cNvGrpSpPr/>
          <p:nvPr/>
        </p:nvGrpSpPr>
        <p:grpSpPr>
          <a:xfrm>
            <a:off x="551791" y="346554"/>
            <a:ext cx="532599" cy="533486"/>
            <a:chOff x="974706" y="2467173"/>
            <a:chExt cx="738900" cy="738900"/>
          </a:xfrm>
        </p:grpSpPr>
        <p:sp>
          <p:nvSpPr>
            <p:cNvPr id="540" name="Google Shape;540;p8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1" name="Google Shape;541;p8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42" name="Google Shape;542;p81"/>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81"/>
          <p:cNvSpPr txBox="1"/>
          <p:nvPr/>
        </p:nvSpPr>
        <p:spPr>
          <a:xfrm>
            <a:off x="679625" y="1371525"/>
            <a:ext cx="81831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500">
              <a:latin typeface="DM Sans"/>
              <a:ea typeface="DM Sans"/>
              <a:cs typeface="DM Sans"/>
              <a:sym typeface="DM Sans"/>
            </a:endParaRPr>
          </a:p>
          <a:p>
            <a:pPr indent="-314325" lvl="0" marL="457200" rtl="0" algn="l">
              <a:lnSpc>
                <a:spcPct val="150000"/>
              </a:lnSpc>
              <a:spcBef>
                <a:spcPts val="1200"/>
              </a:spcBef>
              <a:spcAft>
                <a:spcPts val="0"/>
              </a:spcAft>
              <a:buClr>
                <a:schemeClr val="dk1"/>
              </a:buClr>
              <a:buSzPts val="1350"/>
              <a:buAutoNum type="arabicPeriod"/>
            </a:pPr>
            <a:r>
              <a:rPr lang="es" sz="1350">
                <a:latin typeface="DM Sans"/>
                <a:ea typeface="DM Sans"/>
                <a:cs typeface="DM Sans"/>
                <a:sym typeface="DM Sans"/>
              </a:rPr>
              <a:t>_____________ involves writing code to create software applications.</a:t>
            </a:r>
            <a:endParaRPr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lang="es" sz="1350">
                <a:latin typeface="DM Sans"/>
                <a:ea typeface="DM Sans"/>
                <a:cs typeface="DM Sans"/>
                <a:sym typeface="DM Sans"/>
              </a:rPr>
              <a:t>_____________ involves managing and analyzing large sets of data.</a:t>
            </a:r>
            <a:endParaRPr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lang="es" sz="1350">
                <a:latin typeface="DM Sans"/>
                <a:ea typeface="DM Sans"/>
                <a:cs typeface="DM Sans"/>
                <a:sym typeface="DM Sans"/>
              </a:rPr>
              <a:t>_____________ involves configuring and maintaining computer networks.</a:t>
            </a:r>
            <a:endParaRPr sz="1350">
              <a:latin typeface="DM Sans"/>
              <a:ea typeface="DM Sans"/>
              <a:cs typeface="DM Sans"/>
              <a:sym typeface="DM Sans"/>
            </a:endParaRPr>
          </a:p>
          <a:p>
            <a:pPr indent="0" lvl="0" marL="457200" marR="0" rtl="0" algn="l">
              <a:lnSpc>
                <a:spcPct val="150000"/>
              </a:lnSpc>
              <a:spcBef>
                <a:spcPts val="1200"/>
              </a:spcBef>
              <a:spcAft>
                <a:spcPts val="0"/>
              </a:spcAft>
              <a:buNone/>
            </a:pPr>
            <a:r>
              <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2"/>
          <p:cNvSpPr txBox="1"/>
          <p:nvPr/>
        </p:nvSpPr>
        <p:spPr>
          <a:xfrm>
            <a:off x="994300" y="441825"/>
            <a:ext cx="749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Fill in the blank with the appropriate hard skills for IT workers </a:t>
            </a:r>
            <a:r>
              <a:rPr b="1" lang="es" sz="2000">
                <a:solidFill>
                  <a:srgbClr val="FF0000"/>
                </a:solidFill>
                <a:latin typeface="DM Sans"/>
                <a:ea typeface="DM Sans"/>
                <a:cs typeface="DM Sans"/>
                <a:sym typeface="DM Sans"/>
              </a:rPr>
              <a:t>(key)</a:t>
            </a:r>
            <a:endParaRPr b="1" i="0" sz="2000" u="none" cap="none" strike="noStrike">
              <a:solidFill>
                <a:srgbClr val="FF0000"/>
              </a:solidFill>
              <a:latin typeface="DM Sans"/>
              <a:ea typeface="DM Sans"/>
              <a:cs typeface="DM Sans"/>
              <a:sym typeface="DM Sans"/>
            </a:endParaRPr>
          </a:p>
        </p:txBody>
      </p:sp>
      <p:grpSp>
        <p:nvGrpSpPr>
          <p:cNvPr id="549" name="Google Shape;549;p82"/>
          <p:cNvGrpSpPr/>
          <p:nvPr/>
        </p:nvGrpSpPr>
        <p:grpSpPr>
          <a:xfrm>
            <a:off x="551791" y="346554"/>
            <a:ext cx="532599" cy="533486"/>
            <a:chOff x="974706" y="2467173"/>
            <a:chExt cx="738900" cy="738900"/>
          </a:xfrm>
        </p:grpSpPr>
        <p:sp>
          <p:nvSpPr>
            <p:cNvPr id="550" name="Google Shape;550;p8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52" name="Google Shape;552;p82"/>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82"/>
          <p:cNvSpPr txBox="1"/>
          <p:nvPr/>
        </p:nvSpPr>
        <p:spPr>
          <a:xfrm>
            <a:off x="679625" y="1371525"/>
            <a:ext cx="8183100" cy="10158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1200"/>
              </a:spcBef>
              <a:spcAft>
                <a:spcPts val="0"/>
              </a:spcAft>
              <a:buClr>
                <a:schemeClr val="dk1"/>
              </a:buClr>
              <a:buSzPts val="1350"/>
              <a:buAutoNum type="arabicPeriod"/>
            </a:pPr>
            <a:r>
              <a:rPr lang="es" sz="1350">
                <a:solidFill>
                  <a:schemeClr val="dk1"/>
                </a:solidFill>
                <a:latin typeface="DM Sans"/>
                <a:ea typeface="DM Sans"/>
                <a:cs typeface="DM Sans"/>
                <a:sym typeface="DM Sans"/>
              </a:rPr>
              <a:t>Programming</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lang="es" sz="1350">
                <a:solidFill>
                  <a:schemeClr val="dk1"/>
                </a:solidFill>
                <a:latin typeface="DM Sans"/>
                <a:ea typeface="DM Sans"/>
                <a:cs typeface="DM Sans"/>
                <a:sym typeface="DM Sans"/>
              </a:rPr>
              <a:t>Database Management</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lang="es" sz="1350">
                <a:solidFill>
                  <a:schemeClr val="dk1"/>
                </a:solidFill>
                <a:latin typeface="DM Sans"/>
                <a:ea typeface="DM Sans"/>
                <a:cs typeface="DM Sans"/>
                <a:sym typeface="DM Sans"/>
              </a:rPr>
              <a:t>Network Administration</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47"/>
          <p:cNvPicPr preferRelativeResize="0"/>
          <p:nvPr/>
        </p:nvPicPr>
        <p:blipFill rotWithShape="1">
          <a:blip r:embed="rId3">
            <a:alphaModFix/>
          </a:blip>
          <a:srcRect b="0" l="0" r="0" t="0"/>
          <a:stretch/>
        </p:blipFill>
        <p:spPr>
          <a:xfrm>
            <a:off x="4847825" y="1210049"/>
            <a:ext cx="2572650" cy="3164766"/>
          </a:xfrm>
          <a:prstGeom prst="rect">
            <a:avLst/>
          </a:prstGeom>
          <a:noFill/>
          <a:ln>
            <a:noFill/>
          </a:ln>
        </p:spPr>
      </p:pic>
      <p:sp>
        <p:nvSpPr>
          <p:cNvPr id="153" name="Google Shape;153;p47"/>
          <p:cNvSpPr txBox="1"/>
          <p:nvPr/>
        </p:nvSpPr>
        <p:spPr>
          <a:xfrm>
            <a:off x="472700" y="468275"/>
            <a:ext cx="7245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3000">
                <a:solidFill>
                  <a:schemeClr val="accent6"/>
                </a:solidFill>
                <a:latin typeface="DM Sans"/>
                <a:ea typeface="DM Sans"/>
                <a:cs typeface="DM Sans"/>
                <a:sym typeface="DM Sans"/>
              </a:rPr>
              <a:t>Weekly plan</a:t>
            </a:r>
            <a:endParaRPr b="1" i="0" sz="3000" u="none" cap="none" strike="noStrike">
              <a:solidFill>
                <a:srgbClr val="EAFF6A"/>
              </a:solidFill>
              <a:latin typeface="DM Sans"/>
              <a:ea typeface="DM Sans"/>
              <a:cs typeface="DM Sans"/>
              <a:sym typeface="DM Sans"/>
            </a:endParaRPr>
          </a:p>
        </p:txBody>
      </p:sp>
      <p:pic>
        <p:nvPicPr>
          <p:cNvPr id="154" name="Google Shape;154;p47"/>
          <p:cNvPicPr preferRelativeResize="0"/>
          <p:nvPr/>
        </p:nvPicPr>
        <p:blipFill rotWithShape="1">
          <a:blip r:embed="rId4">
            <a:alphaModFix/>
          </a:blip>
          <a:srcRect b="0" l="0" r="0" t="0"/>
          <a:stretch/>
        </p:blipFill>
        <p:spPr>
          <a:xfrm>
            <a:off x="1593925" y="1124425"/>
            <a:ext cx="2682800" cy="3336000"/>
          </a:xfrm>
          <a:prstGeom prst="rect">
            <a:avLst/>
          </a:prstGeom>
          <a:noFill/>
          <a:ln>
            <a:noFill/>
          </a:ln>
        </p:spPr>
      </p:pic>
      <p:pic>
        <p:nvPicPr>
          <p:cNvPr id="155" name="Google Shape;155;p47"/>
          <p:cNvPicPr preferRelativeResize="0"/>
          <p:nvPr/>
        </p:nvPicPr>
        <p:blipFill rotWithShape="1">
          <a:blip r:embed="rId3">
            <a:alphaModFix/>
          </a:blip>
          <a:srcRect b="0" l="0" r="0" t="0"/>
          <a:stretch/>
        </p:blipFill>
        <p:spPr>
          <a:xfrm>
            <a:off x="1628750" y="1210050"/>
            <a:ext cx="2572650" cy="3230075"/>
          </a:xfrm>
          <a:prstGeom prst="rect">
            <a:avLst/>
          </a:prstGeom>
          <a:noFill/>
          <a:ln>
            <a:noFill/>
          </a:ln>
        </p:spPr>
      </p:pic>
      <p:sp>
        <p:nvSpPr>
          <p:cNvPr id="156" name="Google Shape;156;p47"/>
          <p:cNvSpPr txBox="1"/>
          <p:nvPr/>
        </p:nvSpPr>
        <p:spPr>
          <a:xfrm>
            <a:off x="4867538" y="1379650"/>
            <a:ext cx="2533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Part II</a:t>
            </a:r>
            <a:endParaRPr i="0" sz="1600" u="none" cap="none" strike="noStrike">
              <a:solidFill>
                <a:srgbClr val="FFFFFF"/>
              </a:solidFill>
              <a:latin typeface="DM Sans"/>
              <a:ea typeface="DM Sans"/>
              <a:cs typeface="DM Sans"/>
              <a:sym typeface="DM Sans"/>
            </a:endParaRPr>
          </a:p>
        </p:txBody>
      </p:sp>
      <p:cxnSp>
        <p:nvCxnSpPr>
          <p:cNvPr id="157" name="Google Shape;157;p47"/>
          <p:cNvCxnSpPr/>
          <p:nvPr/>
        </p:nvCxnSpPr>
        <p:spPr>
          <a:xfrm>
            <a:off x="4986261" y="2182525"/>
            <a:ext cx="2335800" cy="0"/>
          </a:xfrm>
          <a:prstGeom prst="straightConnector1">
            <a:avLst/>
          </a:prstGeom>
          <a:noFill/>
          <a:ln cap="flat" cmpd="sng" w="9525">
            <a:solidFill>
              <a:srgbClr val="434343"/>
            </a:solidFill>
            <a:prstDash val="solid"/>
            <a:round/>
            <a:headEnd len="sm" w="sm" type="none"/>
            <a:tailEnd len="sm" w="sm" type="none"/>
          </a:ln>
        </p:spPr>
      </p:cxnSp>
      <p:sp>
        <p:nvSpPr>
          <p:cNvPr id="158" name="Google Shape;158;p47"/>
          <p:cNvSpPr txBox="1"/>
          <p:nvPr/>
        </p:nvSpPr>
        <p:spPr>
          <a:xfrm>
            <a:off x="4887555" y="1767025"/>
            <a:ext cx="25332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lang="es" sz="1500">
                <a:solidFill>
                  <a:srgbClr val="EAFF6A"/>
                </a:solidFill>
                <a:latin typeface="DM Sans"/>
                <a:ea typeface="DM Sans"/>
                <a:cs typeface="DM Sans"/>
                <a:sym typeface="DM Sans"/>
              </a:rPr>
              <a:t>Revision + Challenge + Quiz</a:t>
            </a:r>
            <a:endParaRPr i="0" sz="1500" u="none" cap="none" strike="noStrike">
              <a:solidFill>
                <a:srgbClr val="EAFF6A"/>
              </a:solidFill>
              <a:latin typeface="DM Sans"/>
              <a:ea typeface="DM Sans"/>
              <a:cs typeface="DM Sans"/>
              <a:sym typeface="DM Sans"/>
            </a:endParaRPr>
          </a:p>
        </p:txBody>
      </p:sp>
      <p:sp>
        <p:nvSpPr>
          <p:cNvPr id="159" name="Google Shape;159;p47"/>
          <p:cNvSpPr txBox="1"/>
          <p:nvPr/>
        </p:nvSpPr>
        <p:spPr>
          <a:xfrm>
            <a:off x="1648471" y="1341913"/>
            <a:ext cx="2533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Part I</a:t>
            </a:r>
            <a:endParaRPr b="1" i="0" sz="1600" u="none" cap="none" strike="noStrike">
              <a:solidFill>
                <a:schemeClr val="lt1"/>
              </a:solidFill>
              <a:latin typeface="DM Sans"/>
              <a:ea typeface="DM Sans"/>
              <a:cs typeface="DM Sans"/>
              <a:sym typeface="DM Sans"/>
            </a:endParaRPr>
          </a:p>
        </p:txBody>
      </p:sp>
      <p:cxnSp>
        <p:nvCxnSpPr>
          <p:cNvPr id="160" name="Google Shape;160;p47"/>
          <p:cNvCxnSpPr/>
          <p:nvPr/>
        </p:nvCxnSpPr>
        <p:spPr>
          <a:xfrm>
            <a:off x="1747169" y="2493025"/>
            <a:ext cx="2335800" cy="0"/>
          </a:xfrm>
          <a:prstGeom prst="straightConnector1">
            <a:avLst/>
          </a:prstGeom>
          <a:noFill/>
          <a:ln cap="flat" cmpd="sng" w="9525">
            <a:solidFill>
              <a:srgbClr val="434343"/>
            </a:solidFill>
            <a:prstDash val="solid"/>
            <a:round/>
            <a:headEnd len="sm" w="sm" type="none"/>
            <a:tailEnd len="sm" w="sm" type="none"/>
          </a:ln>
        </p:spPr>
      </p:cxnSp>
      <p:sp>
        <p:nvSpPr>
          <p:cNvPr id="161" name="Google Shape;161;p47"/>
          <p:cNvSpPr txBox="1"/>
          <p:nvPr/>
        </p:nvSpPr>
        <p:spPr>
          <a:xfrm>
            <a:off x="1668713" y="1711225"/>
            <a:ext cx="2533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chemeClr val="accent6"/>
                </a:solidFill>
                <a:latin typeface="DM Sans"/>
                <a:ea typeface="DM Sans"/>
                <a:cs typeface="DM Sans"/>
                <a:sym typeface="DM Sans"/>
              </a:rPr>
              <a:t>What’s your job?</a:t>
            </a:r>
            <a:endParaRPr b="1" i="0" sz="1500" u="none" cap="none" strike="noStrike">
              <a:solidFill>
                <a:schemeClr val="accent6"/>
              </a:solidFill>
              <a:latin typeface="DM Sans"/>
              <a:ea typeface="DM Sans"/>
              <a:cs typeface="DM Sans"/>
              <a:sym typeface="DM Sans"/>
            </a:endParaRPr>
          </a:p>
        </p:txBody>
      </p:sp>
      <p:cxnSp>
        <p:nvCxnSpPr>
          <p:cNvPr id="162" name="Google Shape;162;p47"/>
          <p:cNvCxnSpPr/>
          <p:nvPr/>
        </p:nvCxnSpPr>
        <p:spPr>
          <a:xfrm>
            <a:off x="4986246" y="1748950"/>
            <a:ext cx="2335800" cy="0"/>
          </a:xfrm>
          <a:prstGeom prst="straightConnector1">
            <a:avLst/>
          </a:prstGeom>
          <a:noFill/>
          <a:ln cap="flat" cmpd="sng" w="9525">
            <a:solidFill>
              <a:srgbClr val="434343"/>
            </a:solidFill>
            <a:prstDash val="solid"/>
            <a:round/>
            <a:headEnd len="sm" w="sm" type="none"/>
            <a:tailEnd len="sm" w="sm" type="none"/>
          </a:ln>
        </p:spPr>
      </p:cxnSp>
      <p:sp>
        <p:nvSpPr>
          <p:cNvPr id="163" name="Google Shape;163;p47"/>
          <p:cNvSpPr txBox="1"/>
          <p:nvPr/>
        </p:nvSpPr>
        <p:spPr>
          <a:xfrm>
            <a:off x="4867750" y="2367025"/>
            <a:ext cx="24648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accent6"/>
              </a:buClr>
              <a:buSzPts val="1200"/>
              <a:buFont typeface="DM Sans"/>
              <a:buChar char="✓"/>
            </a:pPr>
            <a:r>
              <a:rPr lang="es" sz="1200">
                <a:solidFill>
                  <a:srgbClr val="EEEEEE"/>
                </a:solidFill>
                <a:latin typeface="DM Sans"/>
                <a:ea typeface="DM Sans"/>
                <a:cs typeface="DM Sans"/>
                <a:sym typeface="DM Sans"/>
              </a:rPr>
              <a:t>Revision of all the topics from this first module </a:t>
            </a:r>
            <a:endParaRPr sz="1200">
              <a:solidFill>
                <a:srgbClr val="EEEEEE"/>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6"/>
              </a:buClr>
              <a:buSzPts val="1200"/>
              <a:buFont typeface="DM Sans"/>
              <a:buChar char="✓"/>
            </a:pPr>
            <a:r>
              <a:rPr lang="es" sz="1200">
                <a:solidFill>
                  <a:srgbClr val="EEEEEE"/>
                </a:solidFill>
                <a:latin typeface="DM Sans"/>
                <a:ea typeface="DM Sans"/>
                <a:cs typeface="DM Sans"/>
                <a:sym typeface="DM Sans"/>
              </a:rPr>
              <a:t>Challenge</a:t>
            </a:r>
            <a:endParaRPr sz="1200">
              <a:solidFill>
                <a:srgbClr val="EEEEEE"/>
              </a:solidFill>
              <a:latin typeface="DM Sans"/>
              <a:ea typeface="DM Sans"/>
              <a:cs typeface="DM Sans"/>
              <a:sym typeface="DM Sans"/>
            </a:endParaRPr>
          </a:p>
          <a:p>
            <a:pPr indent="-304800" lvl="0" marL="457200" marR="0" rtl="0" algn="l">
              <a:lnSpc>
                <a:spcPct val="100000"/>
              </a:lnSpc>
              <a:spcBef>
                <a:spcPts val="1000"/>
              </a:spcBef>
              <a:spcAft>
                <a:spcPts val="1000"/>
              </a:spcAft>
              <a:buClr>
                <a:schemeClr val="accent6"/>
              </a:buClr>
              <a:buSzPts val="1200"/>
              <a:buFont typeface="DM Sans"/>
              <a:buChar char="✓"/>
            </a:pPr>
            <a:r>
              <a:rPr lang="es" sz="1200">
                <a:solidFill>
                  <a:srgbClr val="EEEEEE"/>
                </a:solidFill>
                <a:latin typeface="DM Sans"/>
                <a:ea typeface="DM Sans"/>
                <a:cs typeface="DM Sans"/>
                <a:sym typeface="DM Sans"/>
              </a:rPr>
              <a:t>Quiz</a:t>
            </a:r>
            <a:endParaRPr sz="1200">
              <a:solidFill>
                <a:srgbClr val="EEEEEE"/>
              </a:solidFill>
              <a:latin typeface="DM Sans"/>
              <a:ea typeface="DM Sans"/>
              <a:cs typeface="DM Sans"/>
              <a:sym typeface="DM Sans"/>
            </a:endParaRPr>
          </a:p>
        </p:txBody>
      </p:sp>
      <p:sp>
        <p:nvSpPr>
          <p:cNvPr id="164" name="Google Shape;164;p47"/>
          <p:cNvSpPr txBox="1"/>
          <p:nvPr/>
        </p:nvSpPr>
        <p:spPr>
          <a:xfrm>
            <a:off x="1702925" y="2493025"/>
            <a:ext cx="24648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accent6"/>
              </a:buClr>
              <a:buSzPts val="1200"/>
              <a:buFont typeface="DM Sans"/>
              <a:buChar char="✓"/>
            </a:pPr>
            <a:r>
              <a:rPr lang="es" sz="1200">
                <a:solidFill>
                  <a:srgbClr val="EEEEEE"/>
                </a:solidFill>
                <a:latin typeface="DM Sans"/>
                <a:ea typeface="DM Sans"/>
                <a:cs typeface="DM Sans"/>
                <a:sym typeface="DM Sans"/>
              </a:rPr>
              <a:t>Job positions in IT</a:t>
            </a:r>
            <a:endParaRPr sz="1200">
              <a:solidFill>
                <a:srgbClr val="EEEEEE"/>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6"/>
              </a:buClr>
              <a:buSzPts val="1200"/>
              <a:buFont typeface="DM Sans"/>
              <a:buChar char="✓"/>
            </a:pPr>
            <a:r>
              <a:rPr lang="es" sz="1200">
                <a:solidFill>
                  <a:srgbClr val="EEEEEE"/>
                </a:solidFill>
                <a:latin typeface="DM Sans"/>
                <a:ea typeface="DM Sans"/>
                <a:cs typeface="DM Sans"/>
                <a:sym typeface="DM Sans"/>
              </a:rPr>
              <a:t>Hard and soft skills</a:t>
            </a:r>
            <a:endParaRPr sz="1200">
              <a:solidFill>
                <a:srgbClr val="EEEEEE"/>
              </a:solidFill>
              <a:latin typeface="DM Sans"/>
              <a:ea typeface="DM Sans"/>
              <a:cs typeface="DM Sans"/>
              <a:sym typeface="DM Sans"/>
            </a:endParaRPr>
          </a:p>
          <a:p>
            <a:pPr indent="-304800" lvl="0" marL="457200" marR="0" rtl="0" algn="l">
              <a:lnSpc>
                <a:spcPct val="100000"/>
              </a:lnSpc>
              <a:spcBef>
                <a:spcPts val="1000"/>
              </a:spcBef>
              <a:spcAft>
                <a:spcPts val="1000"/>
              </a:spcAft>
              <a:buClr>
                <a:schemeClr val="accent6"/>
              </a:buClr>
              <a:buSzPts val="1200"/>
              <a:buFont typeface="DM Sans"/>
              <a:buChar char="✓"/>
            </a:pPr>
            <a:r>
              <a:rPr lang="es" sz="1200">
                <a:solidFill>
                  <a:srgbClr val="EEEEEE"/>
                </a:solidFill>
                <a:latin typeface="DM Sans"/>
                <a:ea typeface="DM Sans"/>
                <a:cs typeface="DM Sans"/>
                <a:sym typeface="DM Sans"/>
              </a:rPr>
              <a:t>Job adverts</a:t>
            </a:r>
            <a:endParaRPr sz="1200">
              <a:solidFill>
                <a:srgbClr val="EEEEEE"/>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3"/>
          <p:cNvSpPr txBox="1"/>
          <p:nvPr/>
        </p:nvSpPr>
        <p:spPr>
          <a:xfrm>
            <a:off x="1084400" y="346550"/>
            <a:ext cx="7493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Read the text and answer the questions in the following slide</a:t>
            </a:r>
            <a:endParaRPr b="1" sz="2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2000">
              <a:solidFill>
                <a:schemeClr val="dk1"/>
              </a:solidFill>
              <a:latin typeface="DM Sans"/>
              <a:ea typeface="DM Sans"/>
              <a:cs typeface="DM Sans"/>
              <a:sym typeface="DM Sans"/>
            </a:endParaRPr>
          </a:p>
        </p:txBody>
      </p:sp>
      <p:grpSp>
        <p:nvGrpSpPr>
          <p:cNvPr id="559" name="Google Shape;559;p83"/>
          <p:cNvGrpSpPr/>
          <p:nvPr/>
        </p:nvGrpSpPr>
        <p:grpSpPr>
          <a:xfrm>
            <a:off x="551791" y="346554"/>
            <a:ext cx="532599" cy="533486"/>
            <a:chOff x="974706" y="2467173"/>
            <a:chExt cx="738900" cy="738900"/>
          </a:xfrm>
        </p:grpSpPr>
        <p:sp>
          <p:nvSpPr>
            <p:cNvPr id="560" name="Google Shape;560;p8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p8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62" name="Google Shape;562;p83"/>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83"/>
          <p:cNvSpPr txBox="1"/>
          <p:nvPr/>
        </p:nvSpPr>
        <p:spPr>
          <a:xfrm>
            <a:off x="551800" y="1454450"/>
            <a:ext cx="8853900" cy="348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s" sz="1350">
                <a:latin typeface="DM Sans"/>
                <a:ea typeface="DM Sans"/>
                <a:cs typeface="DM Sans"/>
                <a:sym typeface="DM Sans"/>
              </a:rPr>
              <a:t>IT Skills: Soft and Hard Skills for IT Workers</a:t>
            </a:r>
            <a:endParaRPr b="1" sz="1350">
              <a:latin typeface="DM Sans"/>
              <a:ea typeface="DM Sans"/>
              <a:cs typeface="DM Sans"/>
              <a:sym typeface="DM Sans"/>
            </a:endParaRPr>
          </a:p>
          <a:p>
            <a:pPr indent="0" lvl="0" marL="0" rtl="0" algn="l">
              <a:lnSpc>
                <a:spcPct val="115000"/>
              </a:lnSpc>
              <a:spcBef>
                <a:spcPts val="1200"/>
              </a:spcBef>
              <a:spcAft>
                <a:spcPts val="0"/>
              </a:spcAft>
              <a:buNone/>
            </a:pPr>
            <a:r>
              <a:rPr lang="es" sz="1350">
                <a:latin typeface="DM Sans"/>
                <a:ea typeface="DM Sans"/>
                <a:cs typeface="DM Sans"/>
                <a:sym typeface="DM Sans"/>
              </a:rPr>
              <a:t>In IT, workers need both soft and hard skills to succeed. Soft skills are personal qualities that help with communication, teamwork, and problem-solving. Hard skills are specific technical abilities required for IT jobs.</a:t>
            </a:r>
            <a:endParaRPr sz="1350">
              <a:latin typeface="DM Sans"/>
              <a:ea typeface="DM Sans"/>
              <a:cs typeface="DM Sans"/>
              <a:sym typeface="DM Sans"/>
            </a:endParaRPr>
          </a:p>
          <a:p>
            <a:pPr indent="0" lvl="0" marL="0" rtl="0" algn="l">
              <a:lnSpc>
                <a:spcPct val="115000"/>
              </a:lnSpc>
              <a:spcBef>
                <a:spcPts val="1200"/>
              </a:spcBef>
              <a:spcAft>
                <a:spcPts val="0"/>
              </a:spcAft>
              <a:buNone/>
            </a:pPr>
            <a:br>
              <a:rPr lang="es" sz="1350">
                <a:latin typeface="DM Sans"/>
                <a:ea typeface="DM Sans"/>
                <a:cs typeface="DM Sans"/>
                <a:sym typeface="DM Sans"/>
              </a:rPr>
            </a:br>
            <a:r>
              <a:rPr lang="es" sz="1350">
                <a:latin typeface="DM Sans"/>
                <a:ea typeface="DM Sans"/>
                <a:cs typeface="DM Sans"/>
                <a:sym typeface="DM Sans"/>
              </a:rPr>
              <a:t>Communication: IT workers need to communicate effectively with clients and colleagues. They have to listen carefully, speak clearly, and write emails or reports.</a:t>
            </a:r>
            <a:br>
              <a:rPr lang="es" sz="1350">
                <a:latin typeface="DM Sans"/>
                <a:ea typeface="DM Sans"/>
                <a:cs typeface="DM Sans"/>
                <a:sym typeface="DM Sans"/>
              </a:rPr>
            </a:br>
            <a:r>
              <a:rPr lang="es" sz="1350">
                <a:latin typeface="DM Sans"/>
                <a:ea typeface="DM Sans"/>
                <a:cs typeface="DM Sans"/>
                <a:sym typeface="DM Sans"/>
              </a:rPr>
              <a:t>Teamwork: IT projects often require collaboration. It is important to work well with others, share ideas, and support team members.</a:t>
            </a:r>
            <a:br>
              <a:rPr lang="es" sz="1350">
                <a:latin typeface="DM Sans"/>
                <a:ea typeface="DM Sans"/>
                <a:cs typeface="DM Sans"/>
                <a:sym typeface="DM Sans"/>
              </a:rPr>
            </a:br>
            <a:r>
              <a:rPr lang="es" sz="1350">
                <a:latin typeface="DM Sans"/>
                <a:ea typeface="DM Sans"/>
                <a:cs typeface="DM Sans"/>
                <a:sym typeface="DM Sans"/>
              </a:rPr>
              <a:t>Problem-solving: IT workers must be able to analyze and solve problems. They need to think critically, find solutions, and adapt when faced with challenges.</a:t>
            </a:r>
            <a:endParaRPr sz="1350">
              <a:latin typeface="DM Sans"/>
              <a:ea typeface="DM Sans"/>
              <a:cs typeface="DM Sans"/>
              <a:sym typeface="DM Sans"/>
            </a:endParaRPr>
          </a:p>
          <a:p>
            <a:pPr indent="0" lvl="0" marL="457200" marR="0" rtl="0" algn="l">
              <a:lnSpc>
                <a:spcPct val="100000"/>
              </a:lnSpc>
              <a:spcBef>
                <a:spcPts val="1200"/>
              </a:spcBef>
              <a:spcAft>
                <a:spcPts val="0"/>
              </a:spcAft>
              <a:buNone/>
            </a:pPr>
            <a:r>
              <a:t/>
            </a:r>
            <a:endParaRPr sz="135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4"/>
          <p:cNvSpPr txBox="1"/>
          <p:nvPr/>
        </p:nvSpPr>
        <p:spPr>
          <a:xfrm>
            <a:off x="535250" y="1122675"/>
            <a:ext cx="7924200" cy="221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350">
                <a:solidFill>
                  <a:schemeClr val="dk1"/>
                </a:solidFill>
                <a:latin typeface="DM Sans"/>
                <a:ea typeface="DM Sans"/>
                <a:cs typeface="DM Sans"/>
                <a:sym typeface="DM Sans"/>
              </a:rPr>
              <a:t>Hard Skills:</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Programming: IT professionals often need to write code in programming languages like Java or Python. This skill helps them create software applications and websites.</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Networking: To understand computer networks, routers, and switches is important for IT workers. They set up and maintain networks, ensuring devices can communicate with each other.</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Cybersecurity: IT workers learn about security protocols, firewalls, and encryption to keep information safe.</a:t>
            </a:r>
            <a:endParaRPr sz="1350">
              <a:solidFill>
                <a:schemeClr val="dk1"/>
              </a:solidFill>
              <a:latin typeface="DM Sans"/>
              <a:ea typeface="DM Sans"/>
              <a:cs typeface="DM Sans"/>
              <a:sym typeface="DM Sans"/>
            </a:endParaRPr>
          </a:p>
          <a:p>
            <a:pPr indent="0" lvl="0" marL="457200" rtl="0" algn="l">
              <a:spcBef>
                <a:spcPts val="1200"/>
              </a:spcBef>
              <a:spcAft>
                <a:spcPts val="0"/>
              </a:spcAft>
              <a:buNone/>
            </a:pPr>
            <a:r>
              <a:t/>
            </a:r>
            <a:endParaRPr sz="1350">
              <a:solidFill>
                <a:schemeClr val="dk1"/>
              </a:solidFill>
              <a:latin typeface="DM Sans"/>
              <a:ea typeface="DM Sans"/>
              <a:cs typeface="DM Sans"/>
              <a:sym typeface="DM Sans"/>
            </a:endParaRPr>
          </a:p>
        </p:txBody>
      </p:sp>
      <p:sp>
        <p:nvSpPr>
          <p:cNvPr id="569" name="Google Shape;569;p84"/>
          <p:cNvSpPr txBox="1"/>
          <p:nvPr/>
        </p:nvSpPr>
        <p:spPr>
          <a:xfrm>
            <a:off x="1084400" y="346550"/>
            <a:ext cx="7493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Read the text and answer the questions in the following slide</a:t>
            </a:r>
            <a:endParaRPr b="1" sz="2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2000">
              <a:solidFill>
                <a:schemeClr val="dk1"/>
              </a:solidFill>
              <a:latin typeface="DM Sans"/>
              <a:ea typeface="DM Sans"/>
              <a:cs typeface="DM Sans"/>
              <a:sym typeface="DM Sans"/>
            </a:endParaRPr>
          </a:p>
        </p:txBody>
      </p:sp>
      <p:grpSp>
        <p:nvGrpSpPr>
          <p:cNvPr id="570" name="Google Shape;570;p84"/>
          <p:cNvGrpSpPr/>
          <p:nvPr/>
        </p:nvGrpSpPr>
        <p:grpSpPr>
          <a:xfrm>
            <a:off x="551791" y="346554"/>
            <a:ext cx="532599" cy="533486"/>
            <a:chOff x="974706" y="2467173"/>
            <a:chExt cx="738900" cy="738900"/>
          </a:xfrm>
        </p:grpSpPr>
        <p:sp>
          <p:nvSpPr>
            <p:cNvPr id="571" name="Google Shape;571;p8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2" name="Google Shape;572;p8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5"/>
          <p:cNvSpPr txBox="1"/>
          <p:nvPr/>
        </p:nvSpPr>
        <p:spPr>
          <a:xfrm>
            <a:off x="994300" y="441825"/>
            <a:ext cx="7493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Read the text and answer the questions</a:t>
            </a:r>
            <a:endParaRPr b="1" i="0" sz="2000" u="none" cap="none" strike="noStrike">
              <a:solidFill>
                <a:srgbClr val="FF0000"/>
              </a:solidFill>
              <a:latin typeface="DM Sans"/>
              <a:ea typeface="DM Sans"/>
              <a:cs typeface="DM Sans"/>
              <a:sym typeface="DM Sans"/>
            </a:endParaRPr>
          </a:p>
        </p:txBody>
      </p:sp>
      <p:grpSp>
        <p:nvGrpSpPr>
          <p:cNvPr id="578" name="Google Shape;578;p85"/>
          <p:cNvGrpSpPr/>
          <p:nvPr/>
        </p:nvGrpSpPr>
        <p:grpSpPr>
          <a:xfrm>
            <a:off x="551791" y="346554"/>
            <a:ext cx="532599" cy="533486"/>
            <a:chOff x="974706" y="2467173"/>
            <a:chExt cx="738900" cy="738900"/>
          </a:xfrm>
        </p:grpSpPr>
        <p:sp>
          <p:nvSpPr>
            <p:cNvPr id="579" name="Google Shape;579;p8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0" name="Google Shape;580;p8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81" name="Google Shape;581;p85"/>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85"/>
          <p:cNvSpPr txBox="1"/>
          <p:nvPr/>
        </p:nvSpPr>
        <p:spPr>
          <a:xfrm>
            <a:off x="348250" y="1446600"/>
            <a:ext cx="6576600" cy="24480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1200"/>
              </a:spcBef>
              <a:spcAft>
                <a:spcPts val="0"/>
              </a:spcAft>
              <a:buClr>
                <a:schemeClr val="dk1"/>
              </a:buClr>
              <a:buSzPts val="1350"/>
              <a:buAutoNum type="arabicPeriod"/>
            </a:pPr>
            <a:r>
              <a:rPr b="1" lang="es" sz="1350">
                <a:latin typeface="DM Sans"/>
                <a:ea typeface="DM Sans"/>
                <a:cs typeface="DM Sans"/>
                <a:sym typeface="DM Sans"/>
              </a:rPr>
              <a:t>What are soft skills in IT?</a:t>
            </a:r>
            <a:endParaRPr b="1"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b="1" lang="es" sz="1350">
                <a:latin typeface="DM Sans"/>
                <a:ea typeface="DM Sans"/>
                <a:cs typeface="DM Sans"/>
                <a:sym typeface="DM Sans"/>
              </a:rPr>
              <a:t>Why is communication important for IT workers?</a:t>
            </a:r>
            <a:endParaRPr b="1"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b="1" lang="es" sz="1350">
                <a:latin typeface="DM Sans"/>
                <a:ea typeface="DM Sans"/>
                <a:cs typeface="DM Sans"/>
                <a:sym typeface="DM Sans"/>
              </a:rPr>
              <a:t>What is one example of a hard skill for IT workers?</a:t>
            </a:r>
            <a:endParaRPr b="1"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b="1" lang="es" sz="1350">
                <a:latin typeface="DM Sans"/>
                <a:ea typeface="DM Sans"/>
                <a:cs typeface="DM Sans"/>
                <a:sym typeface="DM Sans"/>
              </a:rPr>
              <a:t>What do IT workers do to protect computer systems from hackers?</a:t>
            </a:r>
            <a:endParaRPr b="1"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b="1" lang="es" sz="1350">
                <a:latin typeface="DM Sans"/>
                <a:ea typeface="DM Sans"/>
                <a:cs typeface="DM Sans"/>
                <a:sym typeface="DM Sans"/>
              </a:rPr>
              <a:t>Why is teamwork important in IT projects?</a:t>
            </a:r>
            <a:endParaRPr b="1" sz="1350">
              <a:latin typeface="DM Sans"/>
              <a:ea typeface="DM Sans"/>
              <a:cs typeface="DM Sans"/>
              <a:sym typeface="DM Sans"/>
            </a:endParaRPr>
          </a:p>
          <a:p>
            <a:pPr indent="0" lvl="0" marL="0" rtl="0" algn="l">
              <a:lnSpc>
                <a:spcPct val="115000"/>
              </a:lnSpc>
              <a:spcBef>
                <a:spcPts val="1200"/>
              </a:spcBef>
              <a:spcAft>
                <a:spcPts val="0"/>
              </a:spcAft>
              <a:buNone/>
            </a:pPr>
            <a:r>
              <a:t/>
            </a:r>
            <a:endParaRPr b="1" sz="1200">
              <a:latin typeface="DM Sans"/>
              <a:ea typeface="DM Sans"/>
              <a:cs typeface="DM Sans"/>
              <a:sym typeface="DM Sans"/>
            </a:endParaRPr>
          </a:p>
          <a:p>
            <a:pPr indent="0" lvl="0" marL="457200" marR="0" rtl="0" algn="l">
              <a:lnSpc>
                <a:spcPct val="100000"/>
              </a:lnSpc>
              <a:spcBef>
                <a:spcPts val="1200"/>
              </a:spcBef>
              <a:spcAft>
                <a:spcPts val="0"/>
              </a:spcAft>
              <a:buNone/>
            </a:pPr>
            <a:r>
              <a:t/>
            </a:r>
            <a:endParaRPr sz="120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6"/>
          <p:cNvSpPr txBox="1"/>
          <p:nvPr/>
        </p:nvSpPr>
        <p:spPr>
          <a:xfrm>
            <a:off x="994300" y="441825"/>
            <a:ext cx="7493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Read the text and answer the questions </a:t>
            </a:r>
            <a:r>
              <a:rPr b="1" lang="es" sz="2000">
                <a:solidFill>
                  <a:srgbClr val="FF0000"/>
                </a:solidFill>
                <a:latin typeface="DM Sans"/>
                <a:ea typeface="DM Sans"/>
                <a:cs typeface="DM Sans"/>
                <a:sym typeface="DM Sans"/>
              </a:rPr>
              <a:t>(KEY)</a:t>
            </a:r>
            <a:endParaRPr b="1" i="0" sz="2000" u="none" cap="none" strike="noStrike">
              <a:solidFill>
                <a:srgbClr val="FF0000"/>
              </a:solidFill>
              <a:latin typeface="DM Sans"/>
              <a:ea typeface="DM Sans"/>
              <a:cs typeface="DM Sans"/>
              <a:sym typeface="DM Sans"/>
            </a:endParaRPr>
          </a:p>
        </p:txBody>
      </p:sp>
      <p:grpSp>
        <p:nvGrpSpPr>
          <p:cNvPr id="588" name="Google Shape;588;p86"/>
          <p:cNvGrpSpPr/>
          <p:nvPr/>
        </p:nvGrpSpPr>
        <p:grpSpPr>
          <a:xfrm>
            <a:off x="551791" y="346554"/>
            <a:ext cx="532599" cy="533486"/>
            <a:chOff x="974706" y="2467173"/>
            <a:chExt cx="738900" cy="738900"/>
          </a:xfrm>
        </p:grpSpPr>
        <p:sp>
          <p:nvSpPr>
            <p:cNvPr id="589" name="Google Shape;589;p8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0" name="Google Shape;590;p8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91" name="Google Shape;591;p86"/>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86"/>
          <p:cNvSpPr txBox="1"/>
          <p:nvPr/>
        </p:nvSpPr>
        <p:spPr>
          <a:xfrm>
            <a:off x="348250" y="1446600"/>
            <a:ext cx="8502600" cy="40065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1200"/>
              </a:spcBef>
              <a:spcAft>
                <a:spcPts val="0"/>
              </a:spcAft>
              <a:buClr>
                <a:schemeClr val="dk1"/>
              </a:buClr>
              <a:buSzPts val="1350"/>
              <a:buAutoNum type="arabicPeriod"/>
            </a:pPr>
            <a:r>
              <a:rPr b="1" lang="es" sz="1350">
                <a:latin typeface="DM Sans"/>
                <a:ea typeface="DM Sans"/>
                <a:cs typeface="DM Sans"/>
                <a:sym typeface="DM Sans"/>
              </a:rPr>
              <a:t>Soft skills in IT are personal qualities that help with communication, teamwork, and problem-solving.</a:t>
            </a:r>
            <a:endParaRPr b="1"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b="1" lang="es" sz="1350">
                <a:latin typeface="DM Sans"/>
                <a:ea typeface="DM Sans"/>
                <a:cs typeface="DM Sans"/>
                <a:sym typeface="DM Sans"/>
              </a:rPr>
              <a:t>Communication is important for IT workers because they need to effectively communicate with clients and colleagues, both verbally and in writing.</a:t>
            </a:r>
            <a:endParaRPr b="1"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b="1" lang="es" sz="1350">
                <a:latin typeface="DM Sans"/>
                <a:ea typeface="DM Sans"/>
                <a:cs typeface="DM Sans"/>
                <a:sym typeface="DM Sans"/>
              </a:rPr>
              <a:t>One example of a hard skill for IT workers is programming, which involves writing code to create software applications and websites.</a:t>
            </a:r>
            <a:endParaRPr b="1"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b="1" lang="es" sz="1350">
                <a:latin typeface="DM Sans"/>
                <a:ea typeface="DM Sans"/>
                <a:cs typeface="DM Sans"/>
                <a:sym typeface="DM Sans"/>
              </a:rPr>
              <a:t>IT workers protect computer systems from hackers by learning about security protocols, firewalls, and encryption.</a:t>
            </a:r>
            <a:endParaRPr b="1" sz="1350">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AutoNum type="arabicPeriod"/>
            </a:pPr>
            <a:r>
              <a:rPr b="1" lang="es" sz="1350">
                <a:latin typeface="DM Sans"/>
                <a:ea typeface="DM Sans"/>
                <a:cs typeface="DM Sans"/>
                <a:sym typeface="DM Sans"/>
              </a:rPr>
              <a:t>Teamwork is important in IT projects because collaboration, sharing ideas, and supporting team members are crucial for success.</a:t>
            </a:r>
            <a:endParaRPr b="1" sz="1350">
              <a:latin typeface="DM Sans"/>
              <a:ea typeface="DM Sans"/>
              <a:cs typeface="DM Sans"/>
              <a:sym typeface="DM Sans"/>
            </a:endParaRPr>
          </a:p>
          <a:p>
            <a:pPr indent="0" lvl="0" marL="0" rtl="0" algn="l">
              <a:lnSpc>
                <a:spcPct val="115000"/>
              </a:lnSpc>
              <a:spcBef>
                <a:spcPts val="1200"/>
              </a:spcBef>
              <a:spcAft>
                <a:spcPts val="0"/>
              </a:spcAft>
              <a:buNone/>
            </a:pPr>
            <a:r>
              <a:t/>
            </a:r>
            <a:endParaRPr b="1" sz="1200">
              <a:latin typeface="DM Sans"/>
              <a:ea typeface="DM Sans"/>
              <a:cs typeface="DM Sans"/>
              <a:sym typeface="DM Sans"/>
            </a:endParaRPr>
          </a:p>
          <a:p>
            <a:pPr indent="0" lvl="0" marL="457200" marR="0" rtl="0" algn="l">
              <a:lnSpc>
                <a:spcPct val="100000"/>
              </a:lnSpc>
              <a:spcBef>
                <a:spcPts val="1200"/>
              </a:spcBef>
              <a:spcAft>
                <a:spcPts val="0"/>
              </a:spcAft>
              <a:buNone/>
            </a:pPr>
            <a:r>
              <a:t/>
            </a:r>
            <a:endParaRPr sz="120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7"/>
          <p:cNvSpPr/>
          <p:nvPr/>
        </p:nvSpPr>
        <p:spPr>
          <a:xfrm>
            <a:off x="4942575" y="2719100"/>
            <a:ext cx="3545400" cy="19086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7"/>
          <p:cNvSpPr/>
          <p:nvPr/>
        </p:nvSpPr>
        <p:spPr>
          <a:xfrm>
            <a:off x="551800" y="2806700"/>
            <a:ext cx="3713100" cy="17334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7"/>
          <p:cNvSpPr txBox="1"/>
          <p:nvPr/>
        </p:nvSpPr>
        <p:spPr>
          <a:xfrm>
            <a:off x="994300" y="441825"/>
            <a:ext cx="749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Read the job advert and decide which candidate is the most appropriate</a:t>
            </a:r>
            <a:endParaRPr b="1" i="0" sz="2000" u="none" cap="none" strike="noStrike">
              <a:solidFill>
                <a:srgbClr val="FF0000"/>
              </a:solidFill>
              <a:latin typeface="DM Sans"/>
              <a:ea typeface="DM Sans"/>
              <a:cs typeface="DM Sans"/>
              <a:sym typeface="DM Sans"/>
            </a:endParaRPr>
          </a:p>
        </p:txBody>
      </p:sp>
      <p:grpSp>
        <p:nvGrpSpPr>
          <p:cNvPr id="600" name="Google Shape;600;p87"/>
          <p:cNvGrpSpPr/>
          <p:nvPr/>
        </p:nvGrpSpPr>
        <p:grpSpPr>
          <a:xfrm>
            <a:off x="476241" y="468329"/>
            <a:ext cx="532599" cy="533486"/>
            <a:chOff x="974706" y="2467173"/>
            <a:chExt cx="738900" cy="738900"/>
          </a:xfrm>
        </p:grpSpPr>
        <p:sp>
          <p:nvSpPr>
            <p:cNvPr id="601" name="Google Shape;601;p8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2" name="Google Shape;602;p8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03" name="Google Shape;603;p87"/>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87"/>
          <p:cNvSpPr txBox="1"/>
          <p:nvPr/>
        </p:nvSpPr>
        <p:spPr>
          <a:xfrm>
            <a:off x="348250" y="1446600"/>
            <a:ext cx="7635000" cy="110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b="1" lang="es" sz="1350">
                <a:latin typeface="DM Sans"/>
                <a:ea typeface="DM Sans"/>
                <a:cs typeface="DM Sans"/>
                <a:sym typeface="DM Sans"/>
              </a:rPr>
              <a:t>We look for a skilled Front End Developer with expertise in HTML, CSS, and JavaScript. Strong attention to detail, excellent communication, and problem-solving skills required. Experience with front end frameworks and version control systems preferred. Ensure visually appealing and user-friendly websites.</a:t>
            </a:r>
            <a:endParaRPr sz="1350">
              <a:latin typeface="DM Sans"/>
              <a:ea typeface="DM Sans"/>
              <a:cs typeface="DM Sans"/>
              <a:sym typeface="DM Sans"/>
            </a:endParaRPr>
          </a:p>
        </p:txBody>
      </p:sp>
      <p:sp>
        <p:nvSpPr>
          <p:cNvPr id="605" name="Google Shape;605;p87"/>
          <p:cNvSpPr txBox="1"/>
          <p:nvPr/>
        </p:nvSpPr>
        <p:spPr>
          <a:xfrm>
            <a:off x="594600" y="2846900"/>
            <a:ext cx="3670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I am a proficient Front End Developer with a deep understanding of HTML, CSS, and JavaScript. My work is detail-oriented, and I possess, effective communication, and strong problem-solving abilities. I have 5 years of experience in front end frameworks and version control systems.</a:t>
            </a:r>
            <a:endParaRPr sz="1350">
              <a:latin typeface="DM Sans"/>
              <a:ea typeface="DM Sans"/>
              <a:cs typeface="DM Sans"/>
              <a:sym typeface="DM Sans"/>
            </a:endParaRPr>
          </a:p>
        </p:txBody>
      </p:sp>
      <p:sp>
        <p:nvSpPr>
          <p:cNvPr id="606" name="Google Shape;606;p87"/>
          <p:cNvSpPr txBox="1"/>
          <p:nvPr/>
        </p:nvSpPr>
        <p:spPr>
          <a:xfrm>
            <a:off x="5089550" y="2719100"/>
            <a:ext cx="31209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Hello! I </a:t>
            </a:r>
            <a:r>
              <a:rPr lang="es" sz="1350">
                <a:latin typeface="DM Sans"/>
                <a:ea typeface="DM Sans"/>
                <a:cs typeface="DM Sans"/>
                <a:sym typeface="DM Sans"/>
              </a:rPr>
              <a:t>don't have much experience yet, I am actively learning JavaScript and back end development through Coderhouse courses. I am a fast learner and take my responsibilities seriously. I’m currently looking for an internship.</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8"/>
          <p:cNvSpPr/>
          <p:nvPr/>
        </p:nvSpPr>
        <p:spPr>
          <a:xfrm>
            <a:off x="551800" y="2806700"/>
            <a:ext cx="3713100" cy="17334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8"/>
          <p:cNvSpPr txBox="1"/>
          <p:nvPr/>
        </p:nvSpPr>
        <p:spPr>
          <a:xfrm>
            <a:off x="994300" y="441825"/>
            <a:ext cx="749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000">
                <a:solidFill>
                  <a:schemeClr val="dk1"/>
                </a:solidFill>
                <a:latin typeface="DM Sans"/>
                <a:ea typeface="DM Sans"/>
                <a:cs typeface="DM Sans"/>
                <a:sym typeface="DM Sans"/>
              </a:rPr>
              <a:t>Read the job advert and decide which candidate is the most appropriate</a:t>
            </a:r>
            <a:endParaRPr b="1" i="0" sz="2000" u="none" cap="none" strike="noStrike">
              <a:solidFill>
                <a:srgbClr val="FF0000"/>
              </a:solidFill>
              <a:latin typeface="DM Sans"/>
              <a:ea typeface="DM Sans"/>
              <a:cs typeface="DM Sans"/>
              <a:sym typeface="DM Sans"/>
            </a:endParaRPr>
          </a:p>
        </p:txBody>
      </p:sp>
      <p:grpSp>
        <p:nvGrpSpPr>
          <p:cNvPr id="613" name="Google Shape;613;p88"/>
          <p:cNvGrpSpPr/>
          <p:nvPr/>
        </p:nvGrpSpPr>
        <p:grpSpPr>
          <a:xfrm>
            <a:off x="476241" y="468329"/>
            <a:ext cx="532599" cy="533486"/>
            <a:chOff x="974706" y="2467173"/>
            <a:chExt cx="738900" cy="738900"/>
          </a:xfrm>
        </p:grpSpPr>
        <p:sp>
          <p:nvSpPr>
            <p:cNvPr id="614" name="Google Shape;614;p8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5" name="Google Shape;615;p8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16" name="Google Shape;616;p88"/>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88"/>
          <p:cNvSpPr txBox="1"/>
          <p:nvPr/>
        </p:nvSpPr>
        <p:spPr>
          <a:xfrm>
            <a:off x="348250" y="1446600"/>
            <a:ext cx="7635000" cy="110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b="1" lang="es" sz="1350">
                <a:latin typeface="DM Sans"/>
                <a:ea typeface="DM Sans"/>
                <a:cs typeface="DM Sans"/>
                <a:sym typeface="DM Sans"/>
              </a:rPr>
              <a:t>We look for a skilled Front End Developer with expertise in HTML, CSS, and JavaScript. Strong attention to detail, excellent communication, and problem-solving skills required. Experience with front end frameworks and version control systems preferred. Ensure visually appealing and user-friendly websites.</a:t>
            </a:r>
            <a:endParaRPr sz="1350">
              <a:latin typeface="DM Sans"/>
              <a:ea typeface="DM Sans"/>
              <a:cs typeface="DM Sans"/>
              <a:sym typeface="DM Sans"/>
            </a:endParaRPr>
          </a:p>
        </p:txBody>
      </p:sp>
      <p:sp>
        <p:nvSpPr>
          <p:cNvPr id="618" name="Google Shape;618;p88"/>
          <p:cNvSpPr txBox="1"/>
          <p:nvPr/>
        </p:nvSpPr>
        <p:spPr>
          <a:xfrm>
            <a:off x="594600" y="2846900"/>
            <a:ext cx="3670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I am a proficient Front End Developer with a deep understanding of HTML, CSS, and JavaScript. My work is detail-oriented, and I possess, effective communication, and strong problem-solving abilities. I have 5 years of experience in front end frameworks and version control systems.</a:t>
            </a:r>
            <a:endParaRPr sz="1350">
              <a:latin typeface="DM Sans"/>
              <a:ea typeface="DM Sans"/>
              <a:cs typeface="DM Sans"/>
              <a:sym typeface="DM Sans"/>
            </a:endParaRPr>
          </a:p>
        </p:txBody>
      </p:sp>
      <p:sp>
        <p:nvSpPr>
          <p:cNvPr id="619" name="Google Shape;619;p88"/>
          <p:cNvSpPr txBox="1"/>
          <p:nvPr/>
        </p:nvSpPr>
        <p:spPr>
          <a:xfrm>
            <a:off x="5089550" y="2719100"/>
            <a:ext cx="3120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p:txBody>
      </p:sp>
      <p:sp>
        <p:nvSpPr>
          <p:cNvPr id="620" name="Google Shape;620;p88"/>
          <p:cNvSpPr txBox="1"/>
          <p:nvPr/>
        </p:nvSpPr>
        <p:spPr>
          <a:xfrm>
            <a:off x="4738800" y="291117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rPr>
              <a:t>KEY: This candidate is the most appropriate for the position because they match the soft and hard skills the job advert includes for getting the job.</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626" name="Google Shape;626;p89"/>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a:t>
            </a:r>
            <a:r>
              <a:rPr lang="es" sz="2000">
                <a:solidFill>
                  <a:schemeClr val="lt1"/>
                </a:solidFill>
                <a:latin typeface="DM Sans"/>
                <a:ea typeface="DM Sans"/>
                <a:cs typeface="DM Sans"/>
                <a:sym typeface="DM Sans"/>
              </a:rPr>
              <a:t>5</a:t>
            </a:r>
            <a:r>
              <a:rPr b="0" i="0" lang="es" sz="2000" u="none" cap="none" strike="noStrike">
                <a:solidFill>
                  <a:schemeClr val="lt1"/>
                </a:solidFill>
                <a:latin typeface="DM Sans"/>
                <a:ea typeface="DM Sans"/>
                <a:cs typeface="DM Sans"/>
                <a:sym typeface="DM Sans"/>
              </a:rPr>
              <a:t> minutes!</a:t>
            </a:r>
            <a:endParaRPr b="0" i="0" sz="2000" u="none" cap="none" strike="noStrike">
              <a:solidFill>
                <a:schemeClr val="lt1"/>
              </a:solidFill>
              <a:latin typeface="DM Sans"/>
              <a:ea typeface="DM Sans"/>
              <a:cs typeface="DM Sans"/>
              <a:sym typeface="DM Sans"/>
            </a:endParaRPr>
          </a:p>
        </p:txBody>
      </p:sp>
      <p:pic>
        <p:nvPicPr>
          <p:cNvPr descr="🧉 Mate Emoji on WhatsApp 2.19.352" id="627" name="Google Shape;627;p89"/>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Part II - </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Getting started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Module revision</a:t>
            </a:r>
            <a:endParaRPr b="1" sz="3500">
              <a:solidFill>
                <a:srgbClr val="EAFF6A"/>
              </a:solidFill>
              <a:latin typeface="DM Sans"/>
              <a:ea typeface="DM Sans"/>
              <a:cs typeface="DM Sans"/>
              <a:sym typeface="DM Sans"/>
            </a:endParaRPr>
          </a:p>
        </p:txBody>
      </p:sp>
      <p:grpSp>
        <p:nvGrpSpPr>
          <p:cNvPr id="638" name="Google Shape;638;p91"/>
          <p:cNvGrpSpPr/>
          <p:nvPr/>
        </p:nvGrpSpPr>
        <p:grpSpPr>
          <a:xfrm>
            <a:off x="473351" y="619523"/>
            <a:ext cx="738900" cy="738900"/>
            <a:chOff x="473351" y="619523"/>
            <a:chExt cx="738900" cy="738900"/>
          </a:xfrm>
        </p:grpSpPr>
        <p:sp>
          <p:nvSpPr>
            <p:cNvPr id="639" name="Google Shape;639;p9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91"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41" name="Google Shape;641;p91"/>
          <p:cNvSpPr txBox="1"/>
          <p:nvPr/>
        </p:nvSpPr>
        <p:spPr>
          <a:xfrm>
            <a:off x="917575" y="1658275"/>
            <a:ext cx="7169400" cy="1736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 sz="2600">
                <a:solidFill>
                  <a:schemeClr val="lt1"/>
                </a:solidFill>
                <a:latin typeface="DM Sans"/>
                <a:ea typeface="DM Sans"/>
                <a:cs typeface="DM Sans"/>
                <a:sym typeface="DM Sans"/>
              </a:rPr>
              <a:t>Let’s take some time to solve doubts and revise before the end of the module test</a:t>
            </a:r>
            <a:endParaRPr sz="26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t/>
            </a:r>
            <a:endParaRPr b="1" sz="35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s" sz="2500">
                <a:solidFill>
                  <a:schemeClr val="accent4"/>
                </a:solidFill>
                <a:latin typeface="DM Sans"/>
                <a:ea typeface="DM Sans"/>
                <a:cs typeface="DM Sans"/>
                <a:sym typeface="DM Sans"/>
              </a:rPr>
              <a:t>Do you have any questions?</a:t>
            </a:r>
            <a:endParaRPr b="1" sz="2500">
              <a:solidFill>
                <a:schemeClr val="accent4"/>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2"/>
          <p:cNvSpPr txBox="1"/>
          <p:nvPr/>
        </p:nvSpPr>
        <p:spPr>
          <a:xfrm>
            <a:off x="1540025" y="1842300"/>
            <a:ext cx="6221400" cy="1237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Revision</a:t>
            </a:r>
            <a:endParaRPr b="1" sz="38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800"/>
              <a:buFont typeface="Arial"/>
              <a:buNone/>
            </a:pPr>
            <a:r>
              <a:rPr b="1" lang="es" sz="3800">
                <a:solidFill>
                  <a:schemeClr val="dk1"/>
                </a:solidFill>
                <a:latin typeface="DM Sans"/>
                <a:ea typeface="DM Sans"/>
                <a:cs typeface="DM Sans"/>
                <a:sym typeface="DM Sans"/>
              </a:rPr>
              <a:t>Weeks </a:t>
            </a:r>
            <a:r>
              <a:rPr b="1" i="0" lang="es" sz="3800" u="none" cap="none" strike="noStrike">
                <a:solidFill>
                  <a:schemeClr val="dk1"/>
                </a:solidFill>
                <a:latin typeface="DM Sans"/>
                <a:ea typeface="DM Sans"/>
                <a:cs typeface="DM Sans"/>
                <a:sym typeface="DM Sans"/>
              </a:rPr>
              <a:t>1</a:t>
            </a:r>
            <a:r>
              <a:rPr b="1" lang="es" sz="3800">
                <a:solidFill>
                  <a:schemeClr val="dk1"/>
                </a:solidFill>
                <a:latin typeface="DM Sans"/>
                <a:ea typeface="DM Sans"/>
                <a:cs typeface="DM Sans"/>
                <a:sym typeface="DM Sans"/>
              </a:rPr>
              <a:t>-4</a:t>
            </a:r>
            <a:r>
              <a:rPr b="1" i="0" lang="es" sz="3800" u="none" cap="none" strike="noStrike">
                <a:solidFill>
                  <a:schemeClr val="dk1"/>
                </a:solidFill>
                <a:latin typeface="DM Sans"/>
                <a:ea typeface="DM Sans"/>
                <a:cs typeface="DM Sans"/>
                <a:sym typeface="DM Sans"/>
              </a:rPr>
              <a:t> </a:t>
            </a:r>
            <a:endParaRPr b="1" i="0" sz="3800" u="none" cap="none" strike="noStrike">
              <a:solidFill>
                <a:srgbClr val="FF0000"/>
              </a:solidFill>
              <a:highlight>
                <a:srgbClr val="DEFC52"/>
              </a:highlight>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lang="es" sz="3000">
                <a:solidFill>
                  <a:srgbClr val="EAFF6A"/>
                </a:solidFill>
                <a:latin typeface="DM Sans"/>
                <a:ea typeface="DM Sans"/>
                <a:cs typeface="DM Sans"/>
                <a:sym typeface="DM Sans"/>
              </a:rPr>
              <a:t>Today’s agenda</a:t>
            </a:r>
            <a:endParaRPr b="1" i="0" sz="3000" u="none" cap="none" strike="noStrike">
              <a:solidFill>
                <a:srgbClr val="EAFF6A"/>
              </a:solidFill>
              <a:latin typeface="DM Sans"/>
              <a:ea typeface="DM Sans"/>
              <a:cs typeface="DM Sans"/>
              <a:sym typeface="DM Sans"/>
            </a:endParaRPr>
          </a:p>
        </p:txBody>
      </p:sp>
      <p:pic>
        <p:nvPicPr>
          <p:cNvPr id="170" name="Google Shape;170;p48"/>
          <p:cNvPicPr preferRelativeResize="0"/>
          <p:nvPr/>
        </p:nvPicPr>
        <p:blipFill rotWithShape="1">
          <a:blip r:embed="rId3">
            <a:alphaModFix/>
          </a:blip>
          <a:srcRect b="0" l="0" r="0" t="0"/>
          <a:stretch/>
        </p:blipFill>
        <p:spPr>
          <a:xfrm>
            <a:off x="2172426" y="1623851"/>
            <a:ext cx="196975" cy="196975"/>
          </a:xfrm>
          <a:prstGeom prst="rect">
            <a:avLst/>
          </a:prstGeom>
          <a:noFill/>
          <a:ln>
            <a:noFill/>
          </a:ln>
        </p:spPr>
      </p:pic>
      <p:pic>
        <p:nvPicPr>
          <p:cNvPr id="171" name="Google Shape;171;p48"/>
          <p:cNvPicPr preferRelativeResize="0"/>
          <p:nvPr/>
        </p:nvPicPr>
        <p:blipFill rotWithShape="1">
          <a:blip r:embed="rId3">
            <a:alphaModFix/>
          </a:blip>
          <a:srcRect b="0" l="0" r="0" t="0"/>
          <a:stretch/>
        </p:blipFill>
        <p:spPr>
          <a:xfrm>
            <a:off x="2172163" y="2316901"/>
            <a:ext cx="196975" cy="196975"/>
          </a:xfrm>
          <a:prstGeom prst="rect">
            <a:avLst/>
          </a:prstGeom>
          <a:noFill/>
          <a:ln>
            <a:noFill/>
          </a:ln>
        </p:spPr>
      </p:pic>
      <p:pic>
        <p:nvPicPr>
          <p:cNvPr id="172" name="Google Shape;172;p48"/>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pic>
        <p:nvPicPr>
          <p:cNvPr id="173" name="Google Shape;173;p48"/>
          <p:cNvPicPr preferRelativeResize="0"/>
          <p:nvPr/>
        </p:nvPicPr>
        <p:blipFill rotWithShape="1">
          <a:blip r:embed="rId3">
            <a:alphaModFix/>
          </a:blip>
          <a:srcRect b="0" l="0" r="0" t="0"/>
          <a:stretch/>
        </p:blipFill>
        <p:spPr>
          <a:xfrm>
            <a:off x="2172138" y="3683563"/>
            <a:ext cx="196975" cy="196975"/>
          </a:xfrm>
          <a:prstGeom prst="rect">
            <a:avLst/>
          </a:prstGeom>
          <a:noFill/>
          <a:ln>
            <a:noFill/>
          </a:ln>
        </p:spPr>
      </p:pic>
      <p:cxnSp>
        <p:nvCxnSpPr>
          <p:cNvPr id="174" name="Google Shape;174;p48"/>
          <p:cNvCxnSpPr/>
          <p:nvPr/>
        </p:nvCxnSpPr>
        <p:spPr>
          <a:xfrm flipH="1" rot="-5400000">
            <a:off x="1992988" y="2038963"/>
            <a:ext cx="5553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175" name="Google Shape;175;p48"/>
          <p:cNvCxnSpPr/>
          <p:nvPr/>
        </p:nvCxnSpPr>
        <p:spPr>
          <a:xfrm flipH="1" rot="-5400000">
            <a:off x="2052226" y="2751888"/>
            <a:ext cx="4368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176" name="Google Shape;176;p48"/>
          <p:cNvCxnSpPr>
            <a:stCxn id="172" idx="2"/>
            <a:endCxn id="173" idx="0"/>
          </p:cNvCxnSpPr>
          <p:nvPr/>
        </p:nvCxnSpPr>
        <p:spPr>
          <a:xfrm flipH="1" rot="-5400000">
            <a:off x="2032575" y="34449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sp>
        <p:nvSpPr>
          <p:cNvPr id="177" name="Google Shape;177;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100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8"/>
          <p:cNvSpPr txBox="1"/>
          <p:nvPr/>
        </p:nvSpPr>
        <p:spPr>
          <a:xfrm>
            <a:off x="2690550" y="1526138"/>
            <a:ext cx="4810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Talk </a:t>
            </a:r>
            <a:r>
              <a:rPr lang="es" sz="1350">
                <a:solidFill>
                  <a:schemeClr val="lt1"/>
                </a:solidFill>
                <a:latin typeface="DM Sans"/>
                <a:ea typeface="DM Sans"/>
                <a:cs typeface="DM Sans"/>
                <a:sym typeface="DM Sans"/>
              </a:rPr>
              <a:t>about different job positions in IT.</a:t>
            </a:r>
            <a:endParaRPr i="0" sz="1350" u="none" cap="none" strike="noStrike">
              <a:solidFill>
                <a:schemeClr val="lt1"/>
              </a:solidFill>
              <a:latin typeface="DM Sans"/>
              <a:ea typeface="DM Sans"/>
              <a:cs typeface="DM Sans"/>
              <a:sym typeface="DM Sans"/>
            </a:endParaRPr>
          </a:p>
        </p:txBody>
      </p:sp>
      <p:sp>
        <p:nvSpPr>
          <p:cNvPr id="179" name="Google Shape;179;p48"/>
          <p:cNvSpPr txBox="1"/>
          <p:nvPr/>
        </p:nvSpPr>
        <p:spPr>
          <a:xfrm>
            <a:off x="2690548" y="3587400"/>
            <a:ext cx="4917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Practice </a:t>
            </a:r>
            <a:r>
              <a:rPr lang="es" sz="1350">
                <a:solidFill>
                  <a:schemeClr val="lt1"/>
                </a:solidFill>
                <a:latin typeface="DM Sans"/>
                <a:ea typeface="DM Sans"/>
                <a:cs typeface="DM Sans"/>
                <a:sym typeface="DM Sans"/>
              </a:rPr>
              <a:t>writing.</a:t>
            </a:r>
            <a:endParaRPr sz="1350">
              <a:solidFill>
                <a:schemeClr val="lt1"/>
              </a:solidFill>
              <a:latin typeface="DM Sans"/>
              <a:ea typeface="DM Sans"/>
              <a:cs typeface="DM Sans"/>
              <a:sym typeface="DM Sans"/>
            </a:endParaRPr>
          </a:p>
        </p:txBody>
      </p:sp>
      <p:sp>
        <p:nvSpPr>
          <p:cNvPr id="180" name="Google Shape;180;p48"/>
          <p:cNvSpPr txBox="1"/>
          <p:nvPr/>
        </p:nvSpPr>
        <p:spPr>
          <a:xfrm>
            <a:off x="2690548" y="2819350"/>
            <a:ext cx="5158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Differentiate </a:t>
            </a:r>
            <a:r>
              <a:rPr lang="es" sz="1350">
                <a:solidFill>
                  <a:schemeClr val="lt1"/>
                </a:solidFill>
                <a:latin typeface="DM Sans"/>
                <a:ea typeface="DM Sans"/>
                <a:cs typeface="DM Sans"/>
                <a:sym typeface="DM Sans"/>
              </a:rPr>
              <a:t>soft and hard skills and reflect on their importance in IT jobs.</a:t>
            </a:r>
            <a:endParaRPr b="1" sz="1350">
              <a:solidFill>
                <a:schemeClr val="lt1"/>
              </a:solidFill>
              <a:latin typeface="DM Sans"/>
              <a:ea typeface="DM Sans"/>
              <a:cs typeface="DM Sans"/>
              <a:sym typeface="DM Sans"/>
            </a:endParaRPr>
          </a:p>
        </p:txBody>
      </p:sp>
      <p:sp>
        <p:nvSpPr>
          <p:cNvPr id="181" name="Google Shape;181;p48"/>
          <p:cNvSpPr txBox="1"/>
          <p:nvPr/>
        </p:nvSpPr>
        <p:spPr>
          <a:xfrm>
            <a:off x="2690550" y="2172750"/>
            <a:ext cx="4917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Discuss </a:t>
            </a:r>
            <a:r>
              <a:rPr lang="es" sz="1350">
                <a:solidFill>
                  <a:schemeClr val="lt1"/>
                </a:solidFill>
                <a:latin typeface="DM Sans"/>
                <a:ea typeface="DM Sans"/>
                <a:cs typeface="DM Sans"/>
                <a:sym typeface="DM Sans"/>
              </a:rPr>
              <a:t>tasks and responsibilities related to those jobs.</a:t>
            </a:r>
            <a:endParaRPr i="0" sz="1350" u="none" cap="none" strike="noStrike">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grpSp>
        <p:nvGrpSpPr>
          <p:cNvPr id="651" name="Google Shape;651;p93"/>
          <p:cNvGrpSpPr/>
          <p:nvPr/>
        </p:nvGrpSpPr>
        <p:grpSpPr>
          <a:xfrm>
            <a:off x="4202551" y="994261"/>
            <a:ext cx="738900" cy="738974"/>
            <a:chOff x="974706" y="2467173"/>
            <a:chExt cx="738900" cy="738900"/>
          </a:xfrm>
        </p:grpSpPr>
        <p:sp>
          <p:nvSpPr>
            <p:cNvPr id="652" name="Google Shape;652;p9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3" name="Google Shape;653;p9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54" name="Google Shape;654;p93"/>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Revision</a:t>
            </a:r>
            <a:endParaRPr b="1" sz="4000">
              <a:solidFill>
                <a:schemeClr val="dk1"/>
              </a:solidFill>
              <a:highlight>
                <a:srgbClr val="EAFF6A"/>
              </a:highlight>
              <a:latin typeface="DM Sans"/>
              <a:ea typeface="DM Sans"/>
              <a:cs typeface="DM Sans"/>
              <a:sym typeface="DM Sans"/>
            </a:endParaRPr>
          </a:p>
        </p:txBody>
      </p:sp>
      <p:sp>
        <p:nvSpPr>
          <p:cNvPr id="655" name="Google Shape;655;p93"/>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25 minutes</a:t>
            </a:r>
            <a:endParaRPr b="1" sz="2000">
              <a:solidFill>
                <a:srgbClr val="999999"/>
              </a:solidFill>
              <a:latin typeface="DM Sans"/>
              <a:ea typeface="DM Sans"/>
              <a:cs typeface="DM Sans"/>
              <a:sym typeface="DM Sans"/>
            </a:endParaRPr>
          </a:p>
        </p:txBody>
      </p:sp>
      <p:sp>
        <p:nvSpPr>
          <p:cNvPr id="656" name="Google Shape;656;p93"/>
          <p:cNvSpPr txBox="1"/>
          <p:nvPr/>
        </p:nvSpPr>
        <p:spPr>
          <a:xfrm>
            <a:off x="987300" y="27107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Let’s revise collaboratively!</a:t>
            </a:r>
            <a:endParaRPr sz="2000">
              <a:solidFill>
                <a:schemeClr val="dk2"/>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4"/>
          <p:cNvSpPr/>
          <p:nvPr/>
        </p:nvSpPr>
        <p:spPr>
          <a:xfrm>
            <a:off x="797725" y="881075"/>
            <a:ext cx="4714800" cy="404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94"/>
          <p:cNvSpPr txBox="1"/>
          <p:nvPr/>
        </p:nvSpPr>
        <p:spPr>
          <a:xfrm>
            <a:off x="892925" y="546875"/>
            <a:ext cx="4773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Writing Revision</a:t>
            </a:r>
            <a:endParaRPr b="1" i="0" sz="4000" u="none" cap="none" strike="noStrike">
              <a:solidFill>
                <a:schemeClr val="dk1"/>
              </a:solidFill>
              <a:latin typeface="DM Sans"/>
              <a:ea typeface="DM Sans"/>
              <a:cs typeface="DM Sans"/>
              <a:sym typeface="DM Sans"/>
            </a:endParaRPr>
          </a:p>
        </p:txBody>
      </p:sp>
      <p:sp>
        <p:nvSpPr>
          <p:cNvPr id="663" name="Google Shape;663;p94"/>
          <p:cNvSpPr txBox="1"/>
          <p:nvPr/>
        </p:nvSpPr>
        <p:spPr>
          <a:xfrm>
            <a:off x="447100" y="1618525"/>
            <a:ext cx="8008800" cy="12030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83AEFB"/>
              </a:buClr>
              <a:buSzPts val="2300"/>
              <a:buFont typeface="DM Sans"/>
              <a:buChar char="✓"/>
            </a:pPr>
            <a:r>
              <a:rPr lang="es" sz="2300">
                <a:solidFill>
                  <a:schemeClr val="dk1"/>
                </a:solidFill>
                <a:latin typeface="DM Sans"/>
                <a:ea typeface="DM Sans"/>
                <a:cs typeface="DM Sans"/>
                <a:sym typeface="DM Sans"/>
              </a:rPr>
              <a:t>Revise the following topics, and the structures and vocabulary related to them. </a:t>
            </a:r>
            <a:endParaRPr b="0" i="0" sz="230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
        <p:nvSpPr>
          <p:cNvPr id="664" name="Google Shape;664;p94"/>
          <p:cNvSpPr txBox="1"/>
          <p:nvPr/>
        </p:nvSpPr>
        <p:spPr>
          <a:xfrm>
            <a:off x="797725" y="2562350"/>
            <a:ext cx="6654600" cy="1569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Introducing yourself.</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Introducing someone else.</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Wh- questions.</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Job descriptions.</a:t>
            </a:r>
            <a:endParaRPr sz="180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8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5"/>
          <p:cNvSpPr txBox="1"/>
          <p:nvPr/>
        </p:nvSpPr>
        <p:spPr>
          <a:xfrm>
            <a:off x="994300" y="441825"/>
            <a:ext cx="74937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a:t>
            </a:r>
            <a:r>
              <a:rPr b="1" lang="es" sz="1300">
                <a:solidFill>
                  <a:schemeClr val="dk1"/>
                </a:solidFill>
                <a:latin typeface="DM Sans"/>
                <a:ea typeface="DM Sans"/>
                <a:cs typeface="DM Sans"/>
                <a:sym typeface="DM Sans"/>
              </a:rPr>
              <a:t>Fill in the blanks with the correct forms of the verb "to be" in the present:</a:t>
            </a:r>
            <a:r>
              <a:rPr b="1" i="0" lang="es" sz="1300" u="none" cap="none" strike="noStrike">
                <a:solidFill>
                  <a:schemeClr val="dk1"/>
                </a:solidFill>
                <a:latin typeface="DM Sans"/>
                <a:ea typeface="DM Sans"/>
                <a:cs typeface="DM Sans"/>
                <a:sym typeface="DM Sans"/>
              </a:rPr>
              <a:t> </a:t>
            </a:r>
            <a:endParaRPr b="1" i="0" sz="1300" u="none" cap="none" strike="noStrike">
              <a:solidFill>
                <a:srgbClr val="FF0000"/>
              </a:solidFill>
              <a:latin typeface="DM Sans"/>
              <a:ea typeface="DM Sans"/>
              <a:cs typeface="DM Sans"/>
              <a:sym typeface="DM Sans"/>
            </a:endParaRPr>
          </a:p>
        </p:txBody>
      </p:sp>
      <p:grpSp>
        <p:nvGrpSpPr>
          <p:cNvPr id="670" name="Google Shape;670;p95"/>
          <p:cNvGrpSpPr/>
          <p:nvPr/>
        </p:nvGrpSpPr>
        <p:grpSpPr>
          <a:xfrm>
            <a:off x="551791" y="346554"/>
            <a:ext cx="532599" cy="533486"/>
            <a:chOff x="974706" y="2467173"/>
            <a:chExt cx="738900" cy="738900"/>
          </a:xfrm>
        </p:grpSpPr>
        <p:sp>
          <p:nvSpPr>
            <p:cNvPr id="671" name="Google Shape;671;p9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p9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73" name="Google Shape;673;p95"/>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95"/>
          <p:cNvSpPr txBox="1"/>
          <p:nvPr/>
        </p:nvSpPr>
        <p:spPr>
          <a:xfrm>
            <a:off x="679625" y="1371525"/>
            <a:ext cx="74484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rPr lang="es" sz="1500"/>
              <a:t>Hello, my name _______ (a) John. I _______ (b) an IT professional.</a:t>
            </a:r>
            <a:endParaRPr sz="1500"/>
          </a:p>
          <a:p>
            <a:pPr indent="0" lvl="0" marL="0" marR="0" rtl="0" algn="l">
              <a:lnSpc>
                <a:spcPct val="100000"/>
              </a:lnSpc>
              <a:spcBef>
                <a:spcPts val="0"/>
              </a:spcBef>
              <a:spcAft>
                <a:spcPts val="0"/>
              </a:spcAft>
              <a:buClr>
                <a:srgbClr val="000000"/>
              </a:buClr>
              <a:buSzPts val="1200"/>
              <a:buFont typeface="Arial"/>
              <a:buNone/>
            </a:pPr>
            <a:r>
              <a:rPr lang="es" sz="1500"/>
              <a:t>I _______ (c) from London, England.</a:t>
            </a:r>
            <a:endParaRPr sz="1500"/>
          </a:p>
          <a:p>
            <a:pPr indent="0" lvl="0" marL="0" marR="0" rtl="0" algn="l">
              <a:lnSpc>
                <a:spcPct val="100000"/>
              </a:lnSpc>
              <a:spcBef>
                <a:spcPts val="0"/>
              </a:spcBef>
              <a:spcAft>
                <a:spcPts val="0"/>
              </a:spcAft>
              <a:buClr>
                <a:srgbClr val="000000"/>
              </a:buClr>
              <a:buSzPts val="1200"/>
              <a:buFont typeface="Arial"/>
              <a:buNone/>
            </a:pPr>
            <a:r>
              <a:rPr lang="es" sz="1500"/>
              <a:t>Currently, I _______ (d) in the field of software development.</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6"/>
          <p:cNvSpPr txBox="1"/>
          <p:nvPr/>
        </p:nvSpPr>
        <p:spPr>
          <a:xfrm>
            <a:off x="994300" y="441825"/>
            <a:ext cx="74937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a:t>
            </a:r>
            <a:r>
              <a:rPr b="1" lang="es" sz="1300">
                <a:solidFill>
                  <a:schemeClr val="dk1"/>
                </a:solidFill>
                <a:latin typeface="DM Sans"/>
                <a:ea typeface="DM Sans"/>
                <a:cs typeface="DM Sans"/>
                <a:sym typeface="DM Sans"/>
              </a:rPr>
              <a:t>Fill in the blanks with the correct forms of the verb "to be" in the present:</a:t>
            </a:r>
            <a:r>
              <a:rPr b="1" i="0" lang="es" sz="1300" u="none" cap="none" strike="noStrike">
                <a:solidFill>
                  <a:schemeClr val="dk1"/>
                </a:solidFill>
                <a:latin typeface="DM Sans"/>
                <a:ea typeface="DM Sans"/>
                <a:cs typeface="DM Sans"/>
                <a:sym typeface="DM Sans"/>
              </a:rPr>
              <a:t> </a:t>
            </a:r>
            <a:r>
              <a:rPr b="1" i="0" lang="es" sz="1300" u="none" cap="none" strike="noStrike">
                <a:solidFill>
                  <a:srgbClr val="FF0000"/>
                </a:solidFill>
                <a:latin typeface="DM Sans"/>
                <a:ea typeface="DM Sans"/>
                <a:cs typeface="DM Sans"/>
                <a:sym typeface="DM Sans"/>
              </a:rPr>
              <a:t>(KEY)</a:t>
            </a:r>
            <a:endParaRPr b="1" i="0" sz="1300" u="none" cap="none" strike="noStrike">
              <a:solidFill>
                <a:srgbClr val="FF0000"/>
              </a:solidFill>
              <a:latin typeface="DM Sans"/>
              <a:ea typeface="DM Sans"/>
              <a:cs typeface="DM Sans"/>
              <a:sym typeface="DM Sans"/>
            </a:endParaRPr>
          </a:p>
        </p:txBody>
      </p:sp>
      <p:grpSp>
        <p:nvGrpSpPr>
          <p:cNvPr id="680" name="Google Shape;680;p96"/>
          <p:cNvGrpSpPr/>
          <p:nvPr/>
        </p:nvGrpSpPr>
        <p:grpSpPr>
          <a:xfrm>
            <a:off x="551791" y="346554"/>
            <a:ext cx="532599" cy="533486"/>
            <a:chOff x="974706" y="2467173"/>
            <a:chExt cx="738900" cy="738900"/>
          </a:xfrm>
        </p:grpSpPr>
        <p:sp>
          <p:nvSpPr>
            <p:cNvPr id="681" name="Google Shape;681;p9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2" name="Google Shape;682;p9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83" name="Google Shape;683;p96"/>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96"/>
          <p:cNvSpPr txBox="1"/>
          <p:nvPr/>
        </p:nvSpPr>
        <p:spPr>
          <a:xfrm>
            <a:off x="679625" y="1371525"/>
            <a:ext cx="7448400" cy="161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rPr lang="es" sz="1600">
                <a:latin typeface="DM Sans"/>
                <a:ea typeface="DM Sans"/>
                <a:cs typeface="DM Sans"/>
                <a:sym typeface="DM Sans"/>
              </a:rPr>
              <a:t>Hello, my name </a:t>
            </a:r>
            <a:r>
              <a:rPr lang="es" sz="1600">
                <a:solidFill>
                  <a:srgbClr val="FF0000"/>
                </a:solidFill>
                <a:latin typeface="DM Sans"/>
                <a:ea typeface="DM Sans"/>
                <a:cs typeface="DM Sans"/>
                <a:sym typeface="DM Sans"/>
              </a:rPr>
              <a:t>is</a:t>
            </a:r>
            <a:r>
              <a:rPr lang="es" sz="1600">
                <a:latin typeface="DM Sans"/>
                <a:ea typeface="DM Sans"/>
                <a:cs typeface="DM Sans"/>
                <a:sym typeface="DM Sans"/>
              </a:rPr>
              <a:t> (a) John. I </a:t>
            </a:r>
            <a:r>
              <a:rPr lang="es" sz="1600">
                <a:solidFill>
                  <a:srgbClr val="FF0000"/>
                </a:solidFill>
                <a:latin typeface="DM Sans"/>
                <a:ea typeface="DM Sans"/>
                <a:cs typeface="DM Sans"/>
                <a:sym typeface="DM Sans"/>
              </a:rPr>
              <a:t>am</a:t>
            </a:r>
            <a:r>
              <a:rPr lang="es" sz="1600">
                <a:latin typeface="DM Sans"/>
                <a:ea typeface="DM Sans"/>
                <a:cs typeface="DM Sans"/>
                <a:sym typeface="DM Sans"/>
              </a:rPr>
              <a:t> (b) an IT professional.</a:t>
            </a:r>
            <a:endParaRPr sz="160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lang="es" sz="1600">
                <a:latin typeface="DM Sans"/>
                <a:ea typeface="DM Sans"/>
                <a:cs typeface="DM Sans"/>
                <a:sym typeface="DM Sans"/>
              </a:rPr>
              <a:t>I </a:t>
            </a:r>
            <a:r>
              <a:rPr lang="es" sz="1600">
                <a:solidFill>
                  <a:srgbClr val="FF0000"/>
                </a:solidFill>
                <a:latin typeface="DM Sans"/>
                <a:ea typeface="DM Sans"/>
                <a:cs typeface="DM Sans"/>
                <a:sym typeface="DM Sans"/>
              </a:rPr>
              <a:t>am</a:t>
            </a:r>
            <a:r>
              <a:rPr lang="es" sz="1600">
                <a:latin typeface="DM Sans"/>
                <a:ea typeface="DM Sans"/>
                <a:cs typeface="DM Sans"/>
                <a:sym typeface="DM Sans"/>
              </a:rPr>
              <a:t> (c) from London, England.</a:t>
            </a:r>
            <a:endParaRPr sz="160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lang="es" sz="1600">
                <a:latin typeface="DM Sans"/>
                <a:ea typeface="DM Sans"/>
                <a:cs typeface="DM Sans"/>
                <a:sym typeface="DM Sans"/>
              </a:rPr>
              <a:t>Currently, I </a:t>
            </a:r>
            <a:r>
              <a:rPr lang="es" sz="1600">
                <a:solidFill>
                  <a:srgbClr val="FF0000"/>
                </a:solidFill>
                <a:latin typeface="DM Sans"/>
                <a:ea typeface="DM Sans"/>
                <a:cs typeface="DM Sans"/>
                <a:sym typeface="DM Sans"/>
              </a:rPr>
              <a:t>am</a:t>
            </a:r>
            <a:r>
              <a:rPr lang="es" sz="1600">
                <a:latin typeface="DM Sans"/>
                <a:ea typeface="DM Sans"/>
                <a:cs typeface="DM Sans"/>
                <a:sym typeface="DM Sans"/>
              </a:rPr>
              <a:t> (d) in the field of software development.</a:t>
            </a:r>
            <a:endParaRPr sz="160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7"/>
          <p:cNvSpPr txBox="1"/>
          <p:nvPr/>
        </p:nvSpPr>
        <p:spPr>
          <a:xfrm>
            <a:off x="994300" y="441825"/>
            <a:ext cx="74937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a:t>
            </a:r>
            <a:r>
              <a:rPr lang="es" sz="1300">
                <a:solidFill>
                  <a:schemeClr val="dk1"/>
                </a:solidFill>
              </a:rPr>
              <a:t>Fill in the blanks with an appropriate simple present form of the verbs provided in brackets</a:t>
            </a:r>
            <a:r>
              <a:rPr b="1" i="0" lang="es" sz="1300" u="none" cap="none" strike="noStrike">
                <a:solidFill>
                  <a:schemeClr val="dk1"/>
                </a:solidFill>
                <a:latin typeface="DM Sans"/>
                <a:ea typeface="DM Sans"/>
                <a:cs typeface="DM Sans"/>
                <a:sym typeface="DM Sans"/>
              </a:rPr>
              <a:t>.</a:t>
            </a:r>
            <a:endParaRPr b="1" i="0" sz="1300" u="none" cap="none" strike="noStrike">
              <a:solidFill>
                <a:srgbClr val="FF0000"/>
              </a:solidFill>
              <a:latin typeface="DM Sans"/>
              <a:ea typeface="DM Sans"/>
              <a:cs typeface="DM Sans"/>
              <a:sym typeface="DM Sans"/>
            </a:endParaRPr>
          </a:p>
        </p:txBody>
      </p:sp>
      <p:grpSp>
        <p:nvGrpSpPr>
          <p:cNvPr id="690" name="Google Shape;690;p97"/>
          <p:cNvGrpSpPr/>
          <p:nvPr/>
        </p:nvGrpSpPr>
        <p:grpSpPr>
          <a:xfrm>
            <a:off x="551791" y="346554"/>
            <a:ext cx="532599" cy="533486"/>
            <a:chOff x="974706" y="2467173"/>
            <a:chExt cx="738900" cy="738900"/>
          </a:xfrm>
        </p:grpSpPr>
        <p:sp>
          <p:nvSpPr>
            <p:cNvPr id="691" name="Google Shape;691;p9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2" name="Google Shape;692;p9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93" name="Google Shape;693;p97"/>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97"/>
          <p:cNvSpPr txBox="1"/>
          <p:nvPr/>
        </p:nvSpPr>
        <p:spPr>
          <a:xfrm>
            <a:off x="679625" y="1371525"/>
            <a:ext cx="81831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sz="1300"/>
          </a:p>
          <a:p>
            <a:pPr indent="0" lvl="0" marL="0" marR="0" rtl="0" algn="l">
              <a:lnSpc>
                <a:spcPct val="100000"/>
              </a:lnSpc>
              <a:spcBef>
                <a:spcPts val="0"/>
              </a:spcBef>
              <a:spcAft>
                <a:spcPts val="0"/>
              </a:spcAft>
              <a:buClr>
                <a:srgbClr val="000000"/>
              </a:buClr>
              <a:buSzPts val="1200"/>
              <a:buFont typeface="Arial"/>
              <a:buNone/>
            </a:pPr>
            <a:r>
              <a:rPr lang="es" sz="1600">
                <a:latin typeface="DM Sans"/>
                <a:ea typeface="DM Sans"/>
                <a:cs typeface="DM Sans"/>
                <a:sym typeface="DM Sans"/>
              </a:rPr>
              <a:t>Linda Anderson _______ (be) a talented web developer. She _______ (specialize) in front-end development. Linda _______ (come) from a tech-savvy family. She _______ (have) a strong passion for coding and problem-solving.</a:t>
            </a:r>
            <a:endParaRPr sz="160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sz="1300"/>
          </a:p>
          <a:p>
            <a:pPr indent="0" lvl="0" marL="0" marR="0" rtl="0" algn="l">
              <a:lnSpc>
                <a:spcPct val="100000"/>
              </a:lnSpc>
              <a:spcBef>
                <a:spcPts val="0"/>
              </a:spcBef>
              <a:spcAft>
                <a:spcPts val="0"/>
              </a:spcAft>
              <a:buClr>
                <a:srgbClr val="000000"/>
              </a:buClr>
              <a:buSzPts val="1200"/>
              <a:buFont typeface="Arial"/>
              <a:buNone/>
            </a:pPr>
            <a:r>
              <a:t/>
            </a:r>
            <a:endParaRPr sz="13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8"/>
          <p:cNvSpPr txBox="1"/>
          <p:nvPr/>
        </p:nvSpPr>
        <p:spPr>
          <a:xfrm>
            <a:off x="994300" y="441825"/>
            <a:ext cx="74937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1300" u="none" cap="none" strike="noStrike">
                <a:solidFill>
                  <a:schemeClr val="dk1"/>
                </a:solidFill>
                <a:latin typeface="DM Sans"/>
                <a:ea typeface="DM Sans"/>
                <a:cs typeface="DM Sans"/>
                <a:sym typeface="DM Sans"/>
              </a:rPr>
              <a:t> </a:t>
            </a:r>
            <a:r>
              <a:rPr lang="es" sz="1300">
                <a:solidFill>
                  <a:schemeClr val="dk1"/>
                </a:solidFill>
              </a:rPr>
              <a:t>Fill in the blanks with an appropriate simple present form of the verbs provided in brackets</a:t>
            </a:r>
            <a:r>
              <a:rPr b="1" i="0" lang="es" sz="1300" u="none" cap="none" strike="noStrike">
                <a:solidFill>
                  <a:schemeClr val="dk1"/>
                </a:solidFill>
                <a:latin typeface="DM Sans"/>
                <a:ea typeface="DM Sans"/>
                <a:cs typeface="DM Sans"/>
                <a:sym typeface="DM Sans"/>
              </a:rPr>
              <a:t>.</a:t>
            </a:r>
            <a:r>
              <a:rPr b="1" i="0" lang="es" sz="1300" u="none" cap="none" strike="noStrike">
                <a:solidFill>
                  <a:srgbClr val="FF0000"/>
                </a:solidFill>
                <a:latin typeface="DM Sans"/>
                <a:ea typeface="DM Sans"/>
                <a:cs typeface="DM Sans"/>
                <a:sym typeface="DM Sans"/>
              </a:rPr>
              <a:t>(KEY)</a:t>
            </a:r>
            <a:endParaRPr b="1" i="0" sz="1300" u="none" cap="none" strike="noStrike">
              <a:solidFill>
                <a:srgbClr val="FF0000"/>
              </a:solidFill>
              <a:latin typeface="DM Sans"/>
              <a:ea typeface="DM Sans"/>
              <a:cs typeface="DM Sans"/>
              <a:sym typeface="DM Sans"/>
            </a:endParaRPr>
          </a:p>
        </p:txBody>
      </p:sp>
      <p:grpSp>
        <p:nvGrpSpPr>
          <p:cNvPr id="700" name="Google Shape;700;p98"/>
          <p:cNvGrpSpPr/>
          <p:nvPr/>
        </p:nvGrpSpPr>
        <p:grpSpPr>
          <a:xfrm>
            <a:off x="551791" y="346554"/>
            <a:ext cx="532599" cy="533486"/>
            <a:chOff x="974706" y="2467173"/>
            <a:chExt cx="738900" cy="738900"/>
          </a:xfrm>
        </p:grpSpPr>
        <p:sp>
          <p:nvSpPr>
            <p:cNvPr id="701" name="Google Shape;701;p9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2" name="Google Shape;702;p9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03" name="Google Shape;703;p98"/>
          <p:cNvSpPr txBox="1"/>
          <p:nvPr/>
        </p:nvSpPr>
        <p:spPr>
          <a:xfrm>
            <a:off x="476250" y="2094975"/>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98"/>
          <p:cNvSpPr txBox="1"/>
          <p:nvPr/>
        </p:nvSpPr>
        <p:spPr>
          <a:xfrm>
            <a:off x="679625" y="1371525"/>
            <a:ext cx="8183100" cy="132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sz="1300"/>
          </a:p>
          <a:p>
            <a:pPr indent="0" lvl="0" marL="0" marR="0" rtl="0" algn="l">
              <a:lnSpc>
                <a:spcPct val="100000"/>
              </a:lnSpc>
              <a:spcBef>
                <a:spcPts val="0"/>
              </a:spcBef>
              <a:spcAft>
                <a:spcPts val="0"/>
              </a:spcAft>
              <a:buClr>
                <a:srgbClr val="000000"/>
              </a:buClr>
              <a:buSzPts val="1200"/>
              <a:buFont typeface="Arial"/>
              <a:buNone/>
            </a:pPr>
            <a:r>
              <a:t/>
            </a:r>
            <a:endParaRPr sz="1300"/>
          </a:p>
          <a:p>
            <a:pPr indent="0" lvl="0" marL="0" marR="0" rtl="0" algn="l">
              <a:lnSpc>
                <a:spcPct val="100000"/>
              </a:lnSpc>
              <a:spcBef>
                <a:spcPts val="0"/>
              </a:spcBef>
              <a:spcAft>
                <a:spcPts val="0"/>
              </a:spcAft>
              <a:buClr>
                <a:srgbClr val="000000"/>
              </a:buClr>
              <a:buSzPts val="1200"/>
              <a:buFont typeface="Arial"/>
              <a:buNone/>
            </a:pPr>
            <a:r>
              <a:rPr lang="es" sz="1600">
                <a:latin typeface="DM Sans"/>
                <a:ea typeface="DM Sans"/>
                <a:cs typeface="DM Sans"/>
                <a:sym typeface="DM Sans"/>
              </a:rPr>
              <a:t>Linda Anderson </a:t>
            </a:r>
            <a:r>
              <a:rPr lang="es" sz="1600">
                <a:solidFill>
                  <a:srgbClr val="FF0000"/>
                </a:solidFill>
                <a:latin typeface="DM Sans"/>
                <a:ea typeface="DM Sans"/>
                <a:cs typeface="DM Sans"/>
                <a:sym typeface="DM Sans"/>
              </a:rPr>
              <a:t>is</a:t>
            </a:r>
            <a:r>
              <a:rPr lang="es" sz="1600">
                <a:latin typeface="DM Sans"/>
                <a:ea typeface="DM Sans"/>
                <a:cs typeface="DM Sans"/>
                <a:sym typeface="DM Sans"/>
              </a:rPr>
              <a:t> a talented web developer. She </a:t>
            </a:r>
            <a:r>
              <a:rPr lang="es" sz="1600">
                <a:solidFill>
                  <a:srgbClr val="FF0000"/>
                </a:solidFill>
                <a:latin typeface="DM Sans"/>
                <a:ea typeface="DM Sans"/>
                <a:cs typeface="DM Sans"/>
                <a:sym typeface="DM Sans"/>
              </a:rPr>
              <a:t>specializes</a:t>
            </a:r>
            <a:r>
              <a:rPr lang="es" sz="1600">
                <a:latin typeface="DM Sans"/>
                <a:ea typeface="DM Sans"/>
                <a:cs typeface="DM Sans"/>
                <a:sym typeface="DM Sans"/>
              </a:rPr>
              <a:t> in front-end development. Linda </a:t>
            </a:r>
            <a:r>
              <a:rPr lang="es" sz="1600">
                <a:solidFill>
                  <a:srgbClr val="FF0000"/>
                </a:solidFill>
                <a:latin typeface="DM Sans"/>
                <a:ea typeface="DM Sans"/>
                <a:cs typeface="DM Sans"/>
                <a:sym typeface="DM Sans"/>
              </a:rPr>
              <a:t>comes</a:t>
            </a:r>
            <a:r>
              <a:rPr lang="es" sz="1600">
                <a:latin typeface="DM Sans"/>
                <a:ea typeface="DM Sans"/>
                <a:cs typeface="DM Sans"/>
                <a:sym typeface="DM Sans"/>
              </a:rPr>
              <a:t> from a tech-savvy family. She </a:t>
            </a:r>
            <a:r>
              <a:rPr lang="es" sz="1600">
                <a:solidFill>
                  <a:srgbClr val="FF0000"/>
                </a:solidFill>
                <a:latin typeface="DM Sans"/>
                <a:ea typeface="DM Sans"/>
                <a:cs typeface="DM Sans"/>
                <a:sym typeface="DM Sans"/>
              </a:rPr>
              <a:t>has</a:t>
            </a:r>
            <a:r>
              <a:rPr lang="es" sz="1600">
                <a:latin typeface="DM Sans"/>
                <a:ea typeface="DM Sans"/>
                <a:cs typeface="DM Sans"/>
                <a:sym typeface="DM Sans"/>
              </a:rPr>
              <a:t> a strong passion for coding and problem-solving.</a:t>
            </a:r>
            <a:endParaRPr sz="160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9"/>
          <p:cNvSpPr/>
          <p:nvPr/>
        </p:nvSpPr>
        <p:spPr>
          <a:xfrm>
            <a:off x="797725" y="881075"/>
            <a:ext cx="4714800" cy="404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99"/>
          <p:cNvSpPr txBox="1"/>
          <p:nvPr/>
        </p:nvSpPr>
        <p:spPr>
          <a:xfrm>
            <a:off x="892925" y="546875"/>
            <a:ext cx="4773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Multiple choice</a:t>
            </a:r>
            <a:endParaRPr b="1" i="0" sz="4000" u="none" cap="none" strike="noStrike">
              <a:solidFill>
                <a:schemeClr val="dk1"/>
              </a:solidFill>
              <a:latin typeface="DM Sans"/>
              <a:ea typeface="DM Sans"/>
              <a:cs typeface="DM Sans"/>
              <a:sym typeface="DM Sans"/>
            </a:endParaRPr>
          </a:p>
        </p:txBody>
      </p:sp>
      <p:sp>
        <p:nvSpPr>
          <p:cNvPr id="711" name="Google Shape;711;p99"/>
          <p:cNvSpPr txBox="1"/>
          <p:nvPr/>
        </p:nvSpPr>
        <p:spPr>
          <a:xfrm>
            <a:off x="447100" y="1618525"/>
            <a:ext cx="8008800" cy="8490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83AEFB"/>
              </a:buClr>
              <a:buSzPts val="2300"/>
              <a:buFont typeface="DM Sans"/>
              <a:buChar char="✓"/>
            </a:pPr>
            <a:r>
              <a:rPr lang="es" sz="2300">
                <a:solidFill>
                  <a:schemeClr val="dk1"/>
                </a:solidFill>
                <a:latin typeface="DM Sans"/>
                <a:ea typeface="DM Sans"/>
                <a:cs typeface="DM Sans"/>
                <a:sym typeface="DM Sans"/>
              </a:rPr>
              <a:t>Choose the correct option to complete the sentence:</a:t>
            </a:r>
            <a:endParaRPr b="0" i="0" sz="230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
        <p:nvSpPr>
          <p:cNvPr id="712" name="Google Shape;712;p99"/>
          <p:cNvSpPr txBox="1"/>
          <p:nvPr/>
        </p:nvSpPr>
        <p:spPr>
          <a:xfrm>
            <a:off x="797725" y="2365550"/>
            <a:ext cx="8110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800">
                <a:solidFill>
                  <a:schemeClr val="dk1"/>
                </a:solidFill>
                <a:latin typeface="DM Sans"/>
                <a:ea typeface="DM Sans"/>
                <a:cs typeface="DM Sans"/>
                <a:sym typeface="DM Sans"/>
              </a:rPr>
              <a:t>Elon Musk is not only a successful entrepreneur but also an influential _______.</a:t>
            </a:r>
            <a:endParaRPr sz="1800">
              <a:solidFill>
                <a:schemeClr val="dk1"/>
              </a:solidFill>
              <a:latin typeface="DM Sans"/>
              <a:ea typeface="DM Sans"/>
              <a:cs typeface="DM Sans"/>
              <a:sym typeface="DM Sans"/>
            </a:endParaRPr>
          </a:p>
        </p:txBody>
      </p:sp>
      <p:sp>
        <p:nvSpPr>
          <p:cNvPr id="713" name="Google Shape;713;p99"/>
          <p:cNvSpPr txBox="1"/>
          <p:nvPr/>
        </p:nvSpPr>
        <p:spPr>
          <a:xfrm>
            <a:off x="4518125" y="3401925"/>
            <a:ext cx="378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 sz="1800">
                <a:solidFill>
                  <a:schemeClr val="dk1"/>
                </a:solidFill>
                <a:latin typeface="DM Sans"/>
                <a:ea typeface="DM Sans"/>
                <a:cs typeface="DM Sans"/>
                <a:sym typeface="DM Sans"/>
              </a:rPr>
              <a:t>b) entrepreneur</a:t>
            </a:r>
            <a:endParaRPr sz="18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DM Sans"/>
              <a:ea typeface="DM Sans"/>
              <a:cs typeface="DM Sans"/>
              <a:sym typeface="DM Sans"/>
            </a:endParaRPr>
          </a:p>
        </p:txBody>
      </p:sp>
      <p:sp>
        <p:nvSpPr>
          <p:cNvPr id="714" name="Google Shape;714;p99"/>
          <p:cNvSpPr txBox="1"/>
          <p:nvPr/>
        </p:nvSpPr>
        <p:spPr>
          <a:xfrm>
            <a:off x="831700" y="3456200"/>
            <a:ext cx="324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 sz="1800">
                <a:solidFill>
                  <a:schemeClr val="dk1"/>
                </a:solidFill>
                <a:latin typeface="DM Sans"/>
                <a:ea typeface="DM Sans"/>
                <a:cs typeface="DM Sans"/>
                <a:sym typeface="DM Sans"/>
              </a:rPr>
              <a:t>a) activist</a:t>
            </a:r>
            <a:endParaRPr sz="1800">
              <a:solidFill>
                <a:schemeClr val="dk1"/>
              </a:solidFill>
              <a:latin typeface="DM Sans"/>
              <a:ea typeface="DM Sans"/>
              <a:cs typeface="DM Sans"/>
              <a:sym typeface="DM Sans"/>
            </a:endParaRPr>
          </a:p>
        </p:txBody>
      </p:sp>
      <p:sp>
        <p:nvSpPr>
          <p:cNvPr id="715" name="Google Shape;715;p99"/>
          <p:cNvSpPr/>
          <p:nvPr/>
        </p:nvSpPr>
        <p:spPr>
          <a:xfrm>
            <a:off x="4441925" y="3296300"/>
            <a:ext cx="2138700" cy="629100"/>
          </a:xfrm>
          <a:prstGeom prst="ellipse">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99"/>
          <p:cNvSpPr txBox="1"/>
          <p:nvPr/>
        </p:nvSpPr>
        <p:spPr>
          <a:xfrm>
            <a:off x="892925" y="4093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DM Sans"/>
                <a:ea typeface="DM Sans"/>
                <a:cs typeface="DM Sans"/>
                <a:sym typeface="DM Sans"/>
              </a:rPr>
              <a:t>c) innovators</a:t>
            </a:r>
            <a:endParaRPr sz="1800">
              <a:solidFill>
                <a:schemeClr val="dk1"/>
              </a:solidFill>
              <a:latin typeface="DM Sans"/>
              <a:ea typeface="DM Sans"/>
              <a:cs typeface="DM Sans"/>
              <a:sym typeface="DM Sans"/>
            </a:endParaRPr>
          </a:p>
        </p:txBody>
      </p:sp>
      <p:sp>
        <p:nvSpPr>
          <p:cNvPr id="717" name="Google Shape;717;p99"/>
          <p:cNvSpPr txBox="1"/>
          <p:nvPr/>
        </p:nvSpPr>
        <p:spPr>
          <a:xfrm>
            <a:off x="4469950" y="40493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DM Sans"/>
                <a:ea typeface="DM Sans"/>
                <a:cs typeface="DM Sans"/>
                <a:sym typeface="DM Sans"/>
              </a:rPr>
              <a:t>d) advocate</a:t>
            </a:r>
            <a:endParaRPr sz="1800">
              <a:solidFill>
                <a:schemeClr val="dk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Break-time</a:t>
            </a:r>
            <a:endParaRPr b="1" i="0" sz="4000" u="none" cap="none" strike="noStrike">
              <a:solidFill>
                <a:schemeClr val="lt1"/>
              </a:solidFill>
              <a:latin typeface="DM Sans"/>
              <a:ea typeface="DM Sans"/>
              <a:cs typeface="DM Sans"/>
              <a:sym typeface="DM Sans"/>
            </a:endParaRPr>
          </a:p>
        </p:txBody>
      </p:sp>
      <p:sp>
        <p:nvSpPr>
          <p:cNvPr id="723" name="Google Shape;723;p100"/>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We’ll be back in 10 minutes!</a:t>
            </a:r>
            <a:endParaRPr b="0" i="0" sz="2000" u="none" cap="none" strike="noStrike">
              <a:solidFill>
                <a:schemeClr val="lt1"/>
              </a:solidFill>
              <a:latin typeface="DM Sans"/>
              <a:ea typeface="DM Sans"/>
              <a:cs typeface="DM Sans"/>
              <a:sym typeface="DM Sans"/>
            </a:endParaRPr>
          </a:p>
        </p:txBody>
      </p:sp>
      <p:pic>
        <p:nvPicPr>
          <p:cNvPr descr="🧉 Mate Emoji on WhatsApp 2.19.352" id="724" name="Google Shape;724;p100"/>
          <p:cNvPicPr preferRelativeResize="0"/>
          <p:nvPr/>
        </p:nvPicPr>
        <p:blipFill rotWithShape="1">
          <a:blip r:embed="rId3">
            <a:alphaModFix/>
          </a:blip>
          <a:srcRect b="0" l="0" r="0" t="0"/>
          <a:stretch/>
        </p:blipFill>
        <p:spPr>
          <a:xfrm>
            <a:off x="4104715" y="1183600"/>
            <a:ext cx="1101538" cy="110153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p101"/>
          <p:cNvGrpSpPr/>
          <p:nvPr/>
        </p:nvGrpSpPr>
        <p:grpSpPr>
          <a:xfrm>
            <a:off x="4202553" y="994238"/>
            <a:ext cx="738900" cy="738974"/>
            <a:chOff x="3137108" y="2467173"/>
            <a:chExt cx="738900" cy="738900"/>
          </a:xfrm>
        </p:grpSpPr>
        <p:sp>
          <p:nvSpPr>
            <p:cNvPr id="730" name="Google Shape;730;p101"/>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10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2" name="Google Shape;732;p101"/>
          <p:cNvSpPr txBox="1"/>
          <p:nvPr/>
        </p:nvSpPr>
        <p:spPr>
          <a:xfrm>
            <a:off x="1461300" y="220861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Challenge</a:t>
            </a:r>
            <a:endParaRPr b="1" sz="4000">
              <a:solidFill>
                <a:schemeClr val="dk1"/>
              </a:solidFill>
              <a:highlight>
                <a:srgbClr val="EAFF6A"/>
              </a:highlight>
              <a:latin typeface="DM Sans"/>
              <a:ea typeface="DM Sans"/>
              <a:cs typeface="DM Sans"/>
              <a:sym typeface="DM Sans"/>
            </a:endParaRPr>
          </a:p>
        </p:txBody>
      </p:sp>
      <p:sp>
        <p:nvSpPr>
          <p:cNvPr id="733" name="Google Shape;733;p101"/>
          <p:cNvSpPr txBox="1"/>
          <p:nvPr/>
        </p:nvSpPr>
        <p:spPr>
          <a:xfrm>
            <a:off x="987300" y="2947525"/>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Test your writing skills.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rPr lang="es" sz="2000">
                <a:solidFill>
                  <a:schemeClr val="dk2"/>
                </a:solidFill>
                <a:latin typeface="DM Sans"/>
                <a:ea typeface="DM Sans"/>
                <a:cs typeface="DM Sans"/>
                <a:sym typeface="DM Sans"/>
              </a:rPr>
              <a:t>Choose an option and write on!</a:t>
            </a:r>
            <a:endParaRPr sz="2000">
              <a:solidFill>
                <a:schemeClr val="dk2"/>
              </a:solidFill>
              <a:latin typeface="DM Sans"/>
              <a:ea typeface="DM Sans"/>
              <a:cs typeface="DM Sans"/>
              <a:sym typeface="DM Sans"/>
            </a:endParaRPr>
          </a:p>
        </p:txBody>
      </p:sp>
      <p:sp>
        <p:nvSpPr>
          <p:cNvPr id="734" name="Google Shape;734;p101"/>
          <p:cNvSpPr txBox="1"/>
          <p:nvPr/>
        </p:nvSpPr>
        <p:spPr>
          <a:xfrm>
            <a:off x="398450" y="41908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latin typeface="DM Sans"/>
                <a:ea typeface="DM Sans"/>
                <a:cs typeface="DM Sans"/>
                <a:sym typeface="DM Sans"/>
              </a:rPr>
              <a:t>Estimated time: 45 minutes</a:t>
            </a:r>
            <a:endParaRPr sz="2000">
              <a:solidFill>
                <a:schemeClr val="dk2"/>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2"/>
          <p:cNvSpPr/>
          <p:nvPr/>
        </p:nvSpPr>
        <p:spPr>
          <a:xfrm>
            <a:off x="797725" y="881075"/>
            <a:ext cx="4714800" cy="404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02"/>
          <p:cNvSpPr txBox="1"/>
          <p:nvPr/>
        </p:nvSpPr>
        <p:spPr>
          <a:xfrm>
            <a:off x="892925" y="546875"/>
            <a:ext cx="4773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Writing Practice A</a:t>
            </a:r>
            <a:endParaRPr b="1" i="0" sz="4000" u="none" cap="none" strike="noStrike">
              <a:solidFill>
                <a:schemeClr val="dk1"/>
              </a:solidFill>
              <a:latin typeface="DM Sans"/>
              <a:ea typeface="DM Sans"/>
              <a:cs typeface="DM Sans"/>
              <a:sym typeface="DM Sans"/>
            </a:endParaRPr>
          </a:p>
        </p:txBody>
      </p:sp>
      <p:sp>
        <p:nvSpPr>
          <p:cNvPr id="741" name="Google Shape;741;p102"/>
          <p:cNvSpPr txBox="1"/>
          <p:nvPr/>
        </p:nvSpPr>
        <p:spPr>
          <a:xfrm>
            <a:off x="447100" y="1618525"/>
            <a:ext cx="8008800" cy="892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83AEFB"/>
              </a:buClr>
              <a:buSzPts val="2300"/>
              <a:buFont typeface="DM Sans"/>
              <a:buChar char="✓"/>
            </a:pPr>
            <a:r>
              <a:rPr lang="es" sz="2300">
                <a:solidFill>
                  <a:schemeClr val="dk1"/>
                </a:solidFill>
                <a:latin typeface="DM Sans"/>
                <a:ea typeface="DM Sans"/>
                <a:cs typeface="DM Sans"/>
                <a:sym typeface="DM Sans"/>
              </a:rPr>
              <a:t>Practice: introduce a person in the IT industry to the class using the information provided:</a:t>
            </a:r>
            <a:endParaRPr b="0" i="0" sz="1350" u="none" cap="none" strike="noStrike">
              <a:solidFill>
                <a:schemeClr val="lt1"/>
              </a:solidFill>
              <a:latin typeface="DM Sans"/>
              <a:ea typeface="DM Sans"/>
              <a:cs typeface="DM Sans"/>
              <a:sym typeface="DM Sans"/>
            </a:endParaRPr>
          </a:p>
        </p:txBody>
      </p:sp>
      <p:sp>
        <p:nvSpPr>
          <p:cNvPr id="742" name="Google Shape;742;p102"/>
          <p:cNvSpPr txBox="1"/>
          <p:nvPr/>
        </p:nvSpPr>
        <p:spPr>
          <a:xfrm>
            <a:off x="1079850" y="2571750"/>
            <a:ext cx="70809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Name: Emily</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Occupation: cybersecurity expert.</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Experience: 15 years of experience in the field.</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Expertise: network security and threat detection.</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Achievements: received multiple awards for her contributions to the industry.</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Fun fact: published a book on cybersecurity best practices. </a:t>
            </a:r>
            <a:endParaRPr sz="18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Part I - </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Getting started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3"/>
          <p:cNvSpPr/>
          <p:nvPr/>
        </p:nvSpPr>
        <p:spPr>
          <a:xfrm>
            <a:off x="797725" y="881075"/>
            <a:ext cx="4714800" cy="404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03"/>
          <p:cNvSpPr txBox="1"/>
          <p:nvPr/>
        </p:nvSpPr>
        <p:spPr>
          <a:xfrm>
            <a:off x="892925" y="546875"/>
            <a:ext cx="4773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Writing Practice B</a:t>
            </a:r>
            <a:endParaRPr b="1" i="0" sz="4000" u="none" cap="none" strike="noStrike">
              <a:solidFill>
                <a:schemeClr val="dk1"/>
              </a:solidFill>
              <a:latin typeface="DM Sans"/>
              <a:ea typeface="DM Sans"/>
              <a:cs typeface="DM Sans"/>
              <a:sym typeface="DM Sans"/>
            </a:endParaRPr>
          </a:p>
        </p:txBody>
      </p:sp>
      <p:sp>
        <p:nvSpPr>
          <p:cNvPr id="749" name="Google Shape;749;p103"/>
          <p:cNvSpPr txBox="1"/>
          <p:nvPr/>
        </p:nvSpPr>
        <p:spPr>
          <a:xfrm>
            <a:off x="447100" y="1618525"/>
            <a:ext cx="8008800" cy="892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83AEFB"/>
              </a:buClr>
              <a:buSzPts val="2300"/>
              <a:buFont typeface="DM Sans"/>
              <a:buChar char="✓"/>
            </a:pPr>
            <a:r>
              <a:rPr lang="es" sz="2300">
                <a:solidFill>
                  <a:schemeClr val="dk1"/>
                </a:solidFill>
                <a:latin typeface="DM Sans"/>
                <a:ea typeface="DM Sans"/>
                <a:cs typeface="DM Sans"/>
                <a:sym typeface="DM Sans"/>
              </a:rPr>
              <a:t>Practice: introduce your colleague to the class using the information provided:</a:t>
            </a:r>
            <a:endParaRPr b="0" i="0" sz="1350" u="none" cap="none" strike="noStrike">
              <a:solidFill>
                <a:schemeClr val="lt1"/>
              </a:solidFill>
              <a:latin typeface="DM Sans"/>
              <a:ea typeface="DM Sans"/>
              <a:cs typeface="DM Sans"/>
              <a:sym typeface="DM Sans"/>
            </a:endParaRPr>
          </a:p>
        </p:txBody>
      </p:sp>
      <p:sp>
        <p:nvSpPr>
          <p:cNvPr id="750" name="Google Shape;750;p103"/>
          <p:cNvSpPr txBox="1"/>
          <p:nvPr/>
        </p:nvSpPr>
        <p:spPr>
          <a:xfrm>
            <a:off x="1079850" y="2571750"/>
            <a:ext cx="7080900" cy="2401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Name: Alex</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Occupation: software developer.</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Expertise: web development and database management.</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Hobbies: solving coding puzzles and participating in hackathons.</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Achievements: developed several successful mobile applications.</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Fun fact: speaks four programming languages fluently. </a:t>
            </a:r>
            <a:endParaRPr sz="18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4"/>
          <p:cNvSpPr/>
          <p:nvPr/>
        </p:nvSpPr>
        <p:spPr>
          <a:xfrm>
            <a:off x="797725" y="881075"/>
            <a:ext cx="4714800" cy="4047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04"/>
          <p:cNvSpPr txBox="1"/>
          <p:nvPr/>
        </p:nvSpPr>
        <p:spPr>
          <a:xfrm>
            <a:off x="892925" y="546875"/>
            <a:ext cx="4773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Writing Practice C</a:t>
            </a:r>
            <a:endParaRPr b="1" i="0" sz="4000" u="none" cap="none" strike="noStrike">
              <a:solidFill>
                <a:schemeClr val="dk1"/>
              </a:solidFill>
              <a:latin typeface="DM Sans"/>
              <a:ea typeface="DM Sans"/>
              <a:cs typeface="DM Sans"/>
              <a:sym typeface="DM Sans"/>
            </a:endParaRPr>
          </a:p>
        </p:txBody>
      </p:sp>
      <p:sp>
        <p:nvSpPr>
          <p:cNvPr id="757" name="Google Shape;757;p104"/>
          <p:cNvSpPr txBox="1"/>
          <p:nvPr/>
        </p:nvSpPr>
        <p:spPr>
          <a:xfrm>
            <a:off x="447100" y="1618525"/>
            <a:ext cx="8008800" cy="15483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83AEFB"/>
              </a:buClr>
              <a:buSzPts val="1900"/>
              <a:buFont typeface="DM Sans"/>
              <a:buChar char="✓"/>
            </a:pPr>
            <a:r>
              <a:rPr lang="es" sz="1900">
                <a:solidFill>
                  <a:schemeClr val="dk1"/>
                </a:solidFill>
                <a:latin typeface="DM Sans"/>
                <a:ea typeface="DM Sans"/>
                <a:cs typeface="DM Sans"/>
                <a:sym typeface="DM Sans"/>
              </a:rPr>
              <a:t>Imagine you work in web design. Provide a CV summary with your skills (around 80-100 words). Use the vocabulary that follows. </a:t>
            </a:r>
            <a:endParaRPr sz="19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200">
                <a:solidFill>
                  <a:schemeClr val="dk1"/>
                </a:solidFill>
                <a:latin typeface="DM Sans"/>
                <a:ea typeface="DM Sans"/>
                <a:cs typeface="DM Sans"/>
                <a:sym typeface="DM Sans"/>
              </a:rPr>
              <a:t>                 </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200">
                <a:solidFill>
                  <a:schemeClr val="dk1"/>
                </a:solidFill>
                <a:latin typeface="DM Sans"/>
                <a:ea typeface="DM Sans"/>
                <a:cs typeface="DM Sans"/>
                <a:sym typeface="DM Sans"/>
              </a:rPr>
              <a:t>              WEB DESIGNER</a:t>
            </a:r>
            <a:endParaRPr b="1" sz="120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 sz="2300">
                <a:solidFill>
                  <a:schemeClr val="dk1"/>
                </a:solidFill>
                <a:latin typeface="DM Sans"/>
                <a:ea typeface="DM Sans"/>
                <a:cs typeface="DM Sans"/>
                <a:sym typeface="DM Sans"/>
              </a:rPr>
              <a:t> </a:t>
            </a:r>
            <a:endParaRPr b="0" i="0" sz="1350" u="none" cap="none" strike="noStrike">
              <a:solidFill>
                <a:schemeClr val="lt1"/>
              </a:solidFill>
              <a:latin typeface="DM Sans"/>
              <a:ea typeface="DM Sans"/>
              <a:cs typeface="DM Sans"/>
              <a:sym typeface="DM Sans"/>
            </a:endParaRPr>
          </a:p>
        </p:txBody>
      </p:sp>
      <p:sp>
        <p:nvSpPr>
          <p:cNvPr id="758" name="Google Shape;758;p104"/>
          <p:cNvSpPr txBox="1"/>
          <p:nvPr/>
        </p:nvSpPr>
        <p:spPr>
          <a:xfrm>
            <a:off x="989075" y="2957500"/>
            <a:ext cx="7080900" cy="1293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creative and visually-oriented</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understanding of UX/UI design</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knowledge of web design principles</a:t>
            </a:r>
            <a:endParaRPr sz="1800">
              <a:solidFill>
                <a:schemeClr val="dk1"/>
              </a:solidFill>
              <a:latin typeface="DM Sans"/>
              <a:ea typeface="DM Sans"/>
              <a:cs typeface="DM Sans"/>
              <a:sym typeface="DM Sans"/>
            </a:endParaRPr>
          </a:p>
          <a:p>
            <a:pPr indent="-342900" lvl="0" marL="457200" marR="0" rtl="0" algn="l">
              <a:lnSpc>
                <a:spcPct val="100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great communication skills</a:t>
            </a:r>
            <a:endParaRPr sz="18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grpSp>
        <p:nvGrpSpPr>
          <p:cNvPr id="763" name="Google Shape;763;p105"/>
          <p:cNvGrpSpPr/>
          <p:nvPr/>
        </p:nvGrpSpPr>
        <p:grpSpPr>
          <a:xfrm>
            <a:off x="4202551" y="994261"/>
            <a:ext cx="738900" cy="738974"/>
            <a:chOff x="974706" y="2467173"/>
            <a:chExt cx="738900" cy="738900"/>
          </a:xfrm>
        </p:grpSpPr>
        <p:sp>
          <p:nvSpPr>
            <p:cNvPr id="764" name="Google Shape;764;p10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10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66" name="Google Shape;766;p105"/>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Quiz</a:t>
            </a:r>
            <a:endParaRPr b="1" sz="4000">
              <a:solidFill>
                <a:schemeClr val="dk1"/>
              </a:solidFill>
              <a:highlight>
                <a:srgbClr val="EAFF6A"/>
              </a:highlight>
              <a:latin typeface="DM Sans"/>
              <a:ea typeface="DM Sans"/>
              <a:cs typeface="DM Sans"/>
              <a:sym typeface="DM Sans"/>
            </a:endParaRPr>
          </a:p>
        </p:txBody>
      </p:sp>
      <p:sp>
        <p:nvSpPr>
          <p:cNvPr id="767" name="Google Shape;767;p105"/>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Estimated time: </a:t>
            </a:r>
            <a:r>
              <a:rPr b="1" lang="es" sz="2000">
                <a:solidFill>
                  <a:srgbClr val="999999"/>
                </a:solidFill>
                <a:latin typeface="DM Sans"/>
                <a:ea typeface="DM Sans"/>
                <a:cs typeface="DM Sans"/>
                <a:sym typeface="DM Sans"/>
              </a:rPr>
              <a:t>20 minutes</a:t>
            </a:r>
            <a:endParaRPr b="1" sz="2000">
              <a:solidFill>
                <a:srgbClr val="999999"/>
              </a:solidFill>
              <a:latin typeface="DM Sans"/>
              <a:ea typeface="DM Sans"/>
              <a:cs typeface="DM Sans"/>
              <a:sym typeface="DM Sans"/>
            </a:endParaRPr>
          </a:p>
        </p:txBody>
      </p:sp>
      <p:sp>
        <p:nvSpPr>
          <p:cNvPr id="768" name="Google Shape;768;p105"/>
          <p:cNvSpPr txBox="1"/>
          <p:nvPr/>
        </p:nvSpPr>
        <p:spPr>
          <a:xfrm>
            <a:off x="987300" y="2710713"/>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Test your knowledge of this first month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rPr lang="es" sz="2000">
                <a:solidFill>
                  <a:schemeClr val="dk2"/>
                </a:solidFill>
                <a:latin typeface="DM Sans"/>
                <a:ea typeface="DM Sans"/>
                <a:cs typeface="DM Sans"/>
                <a:sym typeface="DM Sans"/>
              </a:rPr>
              <a:t>by doing a Quiz.</a:t>
            </a:r>
            <a:endParaRPr sz="2000">
              <a:solidFill>
                <a:schemeClr val="dk2"/>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6"/>
          <p:cNvSpPr txBox="1"/>
          <p:nvPr/>
        </p:nvSpPr>
        <p:spPr>
          <a:xfrm>
            <a:off x="2382900" y="1863750"/>
            <a:ext cx="43782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See you next class!</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50"/>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Exploring</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job positions</a:t>
            </a:r>
            <a:endParaRPr b="1" sz="4000">
              <a:solidFill>
                <a:schemeClr val="accent6"/>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51"/>
          <p:cNvPicPr preferRelativeResize="0"/>
          <p:nvPr/>
        </p:nvPicPr>
        <p:blipFill rotWithShape="1">
          <a:blip r:embed="rId3">
            <a:alphaModFix/>
          </a:blip>
          <a:srcRect b="3051" l="0" r="0" t="3060"/>
          <a:stretch/>
        </p:blipFill>
        <p:spPr>
          <a:xfrm>
            <a:off x="5712875" y="468275"/>
            <a:ext cx="2923973" cy="4118748"/>
          </a:xfrm>
          <a:prstGeom prst="rect">
            <a:avLst/>
          </a:prstGeom>
          <a:noFill/>
          <a:ln>
            <a:noFill/>
          </a:ln>
        </p:spPr>
      </p:pic>
      <p:sp>
        <p:nvSpPr>
          <p:cNvPr id="197" name="Google Shape;197;p5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Job positions in IT</a:t>
            </a:r>
            <a:endParaRPr b="1" sz="4000">
              <a:solidFill>
                <a:schemeClr val="dk1"/>
              </a:solidFill>
              <a:latin typeface="DM Sans"/>
              <a:ea typeface="DM Sans"/>
              <a:cs typeface="DM Sans"/>
              <a:sym typeface="DM Sans"/>
            </a:endParaRPr>
          </a:p>
        </p:txBody>
      </p:sp>
      <p:grpSp>
        <p:nvGrpSpPr>
          <p:cNvPr id="198" name="Google Shape;198;p51"/>
          <p:cNvGrpSpPr/>
          <p:nvPr/>
        </p:nvGrpSpPr>
        <p:grpSpPr>
          <a:xfrm>
            <a:off x="476251" y="483036"/>
            <a:ext cx="401518" cy="401518"/>
            <a:chOff x="3137108" y="2467173"/>
            <a:chExt cx="738900" cy="738900"/>
          </a:xfrm>
        </p:grpSpPr>
        <p:sp>
          <p:nvSpPr>
            <p:cNvPr id="199" name="Google Shape;199;p51"/>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5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201" name="Google Shape;201;p51"/>
          <p:cNvSpPr txBox="1"/>
          <p:nvPr/>
        </p:nvSpPr>
        <p:spPr>
          <a:xfrm>
            <a:off x="1282950" y="468225"/>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WHOLE CLASS DISCUSSION</a:t>
            </a:r>
            <a:endParaRPr>
              <a:latin typeface="DM Sans"/>
              <a:ea typeface="DM Sans"/>
              <a:cs typeface="DM Sans"/>
              <a:sym typeface="DM Sans"/>
            </a:endParaRPr>
          </a:p>
        </p:txBody>
      </p:sp>
      <p:sp>
        <p:nvSpPr>
          <p:cNvPr id="202" name="Google Shape;202;p51"/>
          <p:cNvSpPr txBox="1"/>
          <p:nvPr/>
        </p:nvSpPr>
        <p:spPr>
          <a:xfrm>
            <a:off x="457725" y="2268925"/>
            <a:ext cx="3667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How many job positions in the field of IT can you think of?</a:t>
            </a:r>
            <a:br>
              <a:rPr b="1" lang="es" sz="1600">
                <a:latin typeface="DM Sans"/>
                <a:ea typeface="DM Sans"/>
                <a:cs typeface="DM Sans"/>
                <a:sym typeface="DM Sans"/>
              </a:rPr>
            </a:br>
            <a:r>
              <a:rPr b="1" lang="es" sz="1600">
                <a:latin typeface="DM Sans"/>
                <a:ea typeface="DM Sans"/>
                <a:cs typeface="DM Sans"/>
                <a:sym typeface="DM Sans"/>
              </a:rPr>
              <a:t>Write your answers in the chat.</a:t>
            </a:r>
            <a:endParaRPr b="1" sz="1350">
              <a:latin typeface="DM Sans"/>
              <a:ea typeface="DM Sans"/>
              <a:cs typeface="DM Sans"/>
              <a:sym typeface="DM Sans"/>
            </a:endParaRPr>
          </a:p>
        </p:txBody>
      </p:sp>
      <p:grpSp>
        <p:nvGrpSpPr>
          <p:cNvPr id="203" name="Google Shape;203;p51"/>
          <p:cNvGrpSpPr/>
          <p:nvPr/>
        </p:nvGrpSpPr>
        <p:grpSpPr>
          <a:xfrm>
            <a:off x="379576" y="314335"/>
            <a:ext cx="738900" cy="738900"/>
            <a:chOff x="473351" y="619523"/>
            <a:chExt cx="738900" cy="738900"/>
          </a:xfrm>
        </p:grpSpPr>
        <p:sp>
          <p:nvSpPr>
            <p:cNvPr id="204" name="Google Shape;204;p5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1" title="ícono de actividad colaborativa"/>
            <p:cNvPicPr preferRelativeResize="0"/>
            <p:nvPr/>
          </p:nvPicPr>
          <p:blipFill>
            <a:blip r:embed="rId5">
              <a:alphaModFix/>
            </a:blip>
            <a:stretch>
              <a:fillRect/>
            </a:stretch>
          </p:blipFill>
          <p:spPr>
            <a:xfrm>
              <a:off x="616475" y="762647"/>
              <a:ext cx="452650" cy="452650"/>
            </a:xfrm>
            <a:prstGeom prst="rect">
              <a:avLst/>
            </a:prstGeom>
            <a:noFill/>
            <a:ln>
              <a:noFill/>
            </a:ln>
          </p:spPr>
        </p:pic>
      </p:grpSp>
      <p:sp>
        <p:nvSpPr>
          <p:cNvPr id="206" name="Google Shape;206;p51"/>
          <p:cNvSpPr txBox="1"/>
          <p:nvPr/>
        </p:nvSpPr>
        <p:spPr>
          <a:xfrm>
            <a:off x="476250" y="4445275"/>
            <a:ext cx="38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ESTIMATED TIME: 5 minutes</a:t>
            </a:r>
            <a:endParaRPr>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2"/>
          <p:cNvSpPr txBox="1"/>
          <p:nvPr/>
        </p:nvSpPr>
        <p:spPr>
          <a:xfrm>
            <a:off x="573300" y="1111050"/>
            <a:ext cx="7997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Popular job positions</a:t>
            </a:r>
            <a:endParaRPr b="1" sz="3500">
              <a:solidFill>
                <a:srgbClr val="EAFF6A"/>
              </a:solidFill>
              <a:latin typeface="DM Sans"/>
              <a:ea typeface="DM Sans"/>
              <a:cs typeface="DM Sans"/>
              <a:sym typeface="DM Sans"/>
            </a:endParaRPr>
          </a:p>
        </p:txBody>
      </p:sp>
      <p:sp>
        <p:nvSpPr>
          <p:cNvPr id="212" name="Google Shape;212;p52"/>
          <p:cNvSpPr txBox="1"/>
          <p:nvPr/>
        </p:nvSpPr>
        <p:spPr>
          <a:xfrm>
            <a:off x="476250" y="1934450"/>
            <a:ext cx="6753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lt1"/>
                </a:solidFill>
                <a:latin typeface="DM Sans"/>
                <a:ea typeface="DM Sans"/>
                <a:cs typeface="DM Sans"/>
                <a:sym typeface="DM Sans"/>
              </a:rPr>
              <a:t>Read the descriptions for two popular job positions. Then, answer the questions using the chat.</a:t>
            </a:r>
            <a:endParaRPr sz="2000">
              <a:solidFill>
                <a:schemeClr val="lt1"/>
              </a:solidFill>
              <a:latin typeface="DM Sans"/>
              <a:ea typeface="DM Sans"/>
              <a:cs typeface="DM Sans"/>
              <a:sym typeface="DM Sans"/>
            </a:endParaRPr>
          </a:p>
        </p:txBody>
      </p:sp>
      <p:grpSp>
        <p:nvGrpSpPr>
          <p:cNvPr id="213" name="Google Shape;213;p52"/>
          <p:cNvGrpSpPr/>
          <p:nvPr/>
        </p:nvGrpSpPr>
        <p:grpSpPr>
          <a:xfrm>
            <a:off x="476247" y="387858"/>
            <a:ext cx="556761" cy="569396"/>
            <a:chOff x="974706" y="2467173"/>
            <a:chExt cx="738900" cy="738900"/>
          </a:xfrm>
        </p:grpSpPr>
        <p:sp>
          <p:nvSpPr>
            <p:cNvPr id="214" name="Google Shape;214;p52"/>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5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16" name="Google Shape;216;p52"/>
          <p:cNvSpPr txBox="1"/>
          <p:nvPr/>
        </p:nvSpPr>
        <p:spPr>
          <a:xfrm>
            <a:off x="1189200" y="457000"/>
            <a:ext cx="30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WHOLE CLASS ACTIVITY</a:t>
            </a:r>
            <a:endParaRPr>
              <a:solidFill>
                <a:schemeClr val="lt1"/>
              </a:solidFill>
              <a:latin typeface="DM Sans"/>
              <a:ea typeface="DM Sans"/>
              <a:cs typeface="DM Sans"/>
              <a:sym typeface="DM Sans"/>
            </a:endParaRPr>
          </a:p>
        </p:txBody>
      </p:sp>
      <p:sp>
        <p:nvSpPr>
          <p:cNvPr id="217" name="Google Shape;217;p52"/>
          <p:cNvSpPr txBox="1"/>
          <p:nvPr/>
        </p:nvSpPr>
        <p:spPr>
          <a:xfrm>
            <a:off x="476250" y="4445275"/>
            <a:ext cx="38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ESTIMATED TIME: 15 minutes</a:t>
            </a:r>
            <a:endParaRPr>
              <a:solidFill>
                <a:schemeClr val="lt1"/>
              </a:solidFill>
              <a:latin typeface="DM Sans"/>
              <a:ea typeface="DM Sans"/>
              <a:cs typeface="DM Sans"/>
              <a:sym typeface="DM Sans"/>
            </a:endParaRPr>
          </a:p>
        </p:txBody>
      </p:sp>
      <p:sp>
        <p:nvSpPr>
          <p:cNvPr id="218" name="Google Shape;218;p52"/>
          <p:cNvSpPr txBox="1"/>
          <p:nvPr/>
        </p:nvSpPr>
        <p:spPr>
          <a:xfrm>
            <a:off x="476250" y="2815225"/>
            <a:ext cx="7195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chemeClr val="lt1"/>
                </a:solidFill>
                <a:latin typeface="DM Sans"/>
                <a:ea typeface="DM Sans"/>
                <a:cs typeface="DM Sans"/>
                <a:sym typeface="DM Sans"/>
              </a:rPr>
              <a:t>What are the </a:t>
            </a:r>
            <a:r>
              <a:rPr lang="es" sz="1700">
                <a:solidFill>
                  <a:schemeClr val="accent6"/>
                </a:solidFill>
                <a:latin typeface="DM Sans"/>
                <a:ea typeface="DM Sans"/>
                <a:cs typeface="DM Sans"/>
                <a:sym typeface="DM Sans"/>
              </a:rPr>
              <a:t>main responsibilities</a:t>
            </a:r>
            <a:r>
              <a:rPr lang="es" sz="1700">
                <a:solidFill>
                  <a:schemeClr val="lt1"/>
                </a:solidFill>
                <a:latin typeface="DM Sans"/>
                <a:ea typeface="DM Sans"/>
                <a:cs typeface="DM Sans"/>
                <a:sym typeface="DM Sans"/>
              </a:rPr>
              <a:t> of a Software Developer?</a:t>
            </a:r>
            <a:endParaRPr sz="1700">
              <a:solidFill>
                <a:schemeClr val="lt1"/>
              </a:solidFill>
              <a:latin typeface="DM Sans"/>
              <a:ea typeface="DM Sans"/>
              <a:cs typeface="DM Sans"/>
              <a:sym typeface="DM Sans"/>
            </a:endParaRPr>
          </a:p>
          <a:p>
            <a:pPr indent="0" lvl="0" marL="0" rtl="0" algn="l">
              <a:spcBef>
                <a:spcPts val="0"/>
              </a:spcBef>
              <a:spcAft>
                <a:spcPts val="0"/>
              </a:spcAft>
              <a:buNone/>
            </a:pPr>
            <a:r>
              <a:rPr lang="es" sz="1700">
                <a:solidFill>
                  <a:schemeClr val="lt1"/>
                </a:solidFill>
                <a:latin typeface="DM Sans"/>
                <a:ea typeface="DM Sans"/>
                <a:cs typeface="DM Sans"/>
                <a:sym typeface="DM Sans"/>
              </a:rPr>
              <a:t>What</a:t>
            </a:r>
            <a:r>
              <a:rPr lang="es" sz="1700">
                <a:solidFill>
                  <a:schemeClr val="accent1"/>
                </a:solidFill>
                <a:latin typeface="DM Sans"/>
                <a:ea typeface="DM Sans"/>
                <a:cs typeface="DM Sans"/>
                <a:sym typeface="DM Sans"/>
              </a:rPr>
              <a:t> </a:t>
            </a:r>
            <a:r>
              <a:rPr lang="es" sz="1700">
                <a:solidFill>
                  <a:schemeClr val="accent6"/>
                </a:solidFill>
                <a:latin typeface="DM Sans"/>
                <a:ea typeface="DM Sans"/>
                <a:cs typeface="DM Sans"/>
                <a:sym typeface="DM Sans"/>
              </a:rPr>
              <a:t>skills</a:t>
            </a:r>
            <a:r>
              <a:rPr lang="es" sz="1700">
                <a:solidFill>
                  <a:schemeClr val="accent6"/>
                </a:solidFill>
                <a:latin typeface="DM Sans"/>
                <a:ea typeface="DM Sans"/>
                <a:cs typeface="DM Sans"/>
                <a:sym typeface="DM Sans"/>
              </a:rPr>
              <a:t> </a:t>
            </a:r>
            <a:r>
              <a:rPr lang="es" sz="1700">
                <a:solidFill>
                  <a:schemeClr val="lt1"/>
                </a:solidFill>
                <a:latin typeface="DM Sans"/>
                <a:ea typeface="DM Sans"/>
                <a:cs typeface="DM Sans"/>
                <a:sym typeface="DM Sans"/>
              </a:rPr>
              <a:t>are important for a </a:t>
            </a:r>
            <a:r>
              <a:rPr lang="es" sz="1700">
                <a:solidFill>
                  <a:srgbClr val="FFFFFF"/>
                </a:solidFill>
                <a:latin typeface="DM Sans"/>
                <a:ea typeface="DM Sans"/>
                <a:cs typeface="DM Sans"/>
                <a:sym typeface="DM Sans"/>
              </a:rPr>
              <a:t>Software Developer</a:t>
            </a:r>
            <a:r>
              <a:rPr lang="es" sz="1700">
                <a:solidFill>
                  <a:schemeClr val="lt1"/>
                </a:solidFill>
                <a:latin typeface="DM Sans"/>
                <a:ea typeface="DM Sans"/>
                <a:cs typeface="DM Sans"/>
                <a:sym typeface="DM Sans"/>
              </a:rPr>
              <a:t>?</a:t>
            </a:r>
            <a:endParaRPr sz="1700">
              <a:solidFill>
                <a:schemeClr val="lt1"/>
              </a:solidFill>
              <a:latin typeface="DM Sans"/>
              <a:ea typeface="DM Sans"/>
              <a:cs typeface="DM Sans"/>
              <a:sym typeface="DM Sans"/>
            </a:endParaRPr>
          </a:p>
          <a:p>
            <a:pPr indent="0" lvl="0" marL="0" rtl="0" algn="l">
              <a:spcBef>
                <a:spcPts val="0"/>
              </a:spcBef>
              <a:spcAft>
                <a:spcPts val="0"/>
              </a:spcAft>
              <a:buNone/>
            </a:pPr>
            <a:r>
              <a:rPr lang="es" sz="1700">
                <a:solidFill>
                  <a:schemeClr val="lt1"/>
                </a:solidFill>
                <a:latin typeface="DM Sans"/>
                <a:ea typeface="DM Sans"/>
                <a:cs typeface="DM Sans"/>
                <a:sym typeface="DM Sans"/>
              </a:rPr>
              <a:t>What are the </a:t>
            </a:r>
            <a:r>
              <a:rPr lang="es" sz="1700">
                <a:solidFill>
                  <a:schemeClr val="accent6"/>
                </a:solidFill>
                <a:latin typeface="DM Sans"/>
                <a:ea typeface="DM Sans"/>
                <a:cs typeface="DM Sans"/>
                <a:sym typeface="DM Sans"/>
              </a:rPr>
              <a:t>main responsibilities</a:t>
            </a:r>
            <a:r>
              <a:rPr lang="es" sz="1700">
                <a:solidFill>
                  <a:schemeClr val="accent1"/>
                </a:solidFill>
                <a:latin typeface="DM Sans"/>
                <a:ea typeface="DM Sans"/>
                <a:cs typeface="DM Sans"/>
                <a:sym typeface="DM Sans"/>
              </a:rPr>
              <a:t> </a:t>
            </a:r>
            <a:r>
              <a:rPr lang="es" sz="1700">
                <a:solidFill>
                  <a:schemeClr val="lt1"/>
                </a:solidFill>
                <a:latin typeface="DM Sans"/>
                <a:ea typeface="DM Sans"/>
                <a:cs typeface="DM Sans"/>
                <a:sym typeface="DM Sans"/>
              </a:rPr>
              <a:t>of a</a:t>
            </a:r>
            <a:r>
              <a:rPr lang="es" sz="1700">
                <a:solidFill>
                  <a:srgbClr val="FFFFFF"/>
                </a:solidFill>
                <a:latin typeface="DM Sans"/>
                <a:ea typeface="DM Sans"/>
                <a:cs typeface="DM Sans"/>
                <a:sym typeface="DM Sans"/>
              </a:rPr>
              <a:t> Network Administrator</a:t>
            </a:r>
            <a:r>
              <a:rPr lang="es" sz="1700">
                <a:solidFill>
                  <a:schemeClr val="lt1"/>
                </a:solidFill>
                <a:latin typeface="DM Sans"/>
                <a:ea typeface="DM Sans"/>
                <a:cs typeface="DM Sans"/>
                <a:sym typeface="DM Sans"/>
              </a:rPr>
              <a:t>?</a:t>
            </a:r>
            <a:endParaRPr sz="1700">
              <a:solidFill>
                <a:schemeClr val="lt1"/>
              </a:solidFill>
              <a:latin typeface="DM Sans"/>
              <a:ea typeface="DM Sans"/>
              <a:cs typeface="DM Sans"/>
              <a:sym typeface="DM Sans"/>
            </a:endParaRPr>
          </a:p>
          <a:p>
            <a:pPr indent="0" lvl="0" marL="0" rtl="0" algn="l">
              <a:spcBef>
                <a:spcPts val="0"/>
              </a:spcBef>
              <a:spcAft>
                <a:spcPts val="0"/>
              </a:spcAft>
              <a:buNone/>
            </a:pPr>
            <a:r>
              <a:rPr lang="es" sz="1700">
                <a:solidFill>
                  <a:schemeClr val="lt1"/>
                </a:solidFill>
                <a:latin typeface="DM Sans"/>
                <a:ea typeface="DM Sans"/>
                <a:cs typeface="DM Sans"/>
                <a:sym typeface="DM Sans"/>
              </a:rPr>
              <a:t>What</a:t>
            </a:r>
            <a:r>
              <a:rPr lang="es" sz="1700">
                <a:solidFill>
                  <a:schemeClr val="accent6"/>
                </a:solidFill>
                <a:latin typeface="DM Sans"/>
                <a:ea typeface="DM Sans"/>
                <a:cs typeface="DM Sans"/>
                <a:sym typeface="DM Sans"/>
              </a:rPr>
              <a:t> </a:t>
            </a:r>
            <a:r>
              <a:rPr lang="es" sz="1700">
                <a:solidFill>
                  <a:schemeClr val="accent6"/>
                </a:solidFill>
                <a:latin typeface="DM Sans"/>
                <a:ea typeface="DM Sans"/>
                <a:cs typeface="DM Sans"/>
                <a:sym typeface="DM Sans"/>
              </a:rPr>
              <a:t>skills</a:t>
            </a:r>
            <a:r>
              <a:rPr lang="es" sz="1700">
                <a:solidFill>
                  <a:schemeClr val="lt1"/>
                </a:solidFill>
                <a:latin typeface="DM Sans"/>
                <a:ea typeface="DM Sans"/>
                <a:cs typeface="DM Sans"/>
                <a:sym typeface="DM Sans"/>
              </a:rPr>
              <a:t> are important for a </a:t>
            </a:r>
            <a:r>
              <a:rPr lang="es" sz="1700">
                <a:solidFill>
                  <a:srgbClr val="FFFFFF"/>
                </a:solidFill>
                <a:latin typeface="DM Sans"/>
                <a:ea typeface="DM Sans"/>
                <a:cs typeface="DM Sans"/>
                <a:sym typeface="DM Sans"/>
              </a:rPr>
              <a:t>Network Administrator?</a:t>
            </a:r>
            <a:endParaRPr sz="1700">
              <a:solidFill>
                <a:srgbClr val="FFFFFF"/>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